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1"/>
  </p:notesMasterIdLst>
  <p:handoutMasterIdLst>
    <p:handoutMasterId r:id="rId32"/>
  </p:handoutMasterIdLst>
  <p:sldIdLst>
    <p:sldId id="284" r:id="rId6"/>
    <p:sldId id="817" r:id="rId7"/>
    <p:sldId id="818" r:id="rId8"/>
    <p:sldId id="559" r:id="rId9"/>
    <p:sldId id="824" r:id="rId10"/>
    <p:sldId id="820" r:id="rId11"/>
    <p:sldId id="373" r:id="rId12"/>
    <p:sldId id="318" r:id="rId13"/>
    <p:sldId id="319" r:id="rId14"/>
    <p:sldId id="309" r:id="rId15"/>
    <p:sldId id="355" r:id="rId16"/>
    <p:sldId id="365" r:id="rId17"/>
    <p:sldId id="366" r:id="rId18"/>
    <p:sldId id="375" r:id="rId19"/>
    <p:sldId id="367" r:id="rId20"/>
    <p:sldId id="368" r:id="rId21"/>
    <p:sldId id="376" r:id="rId22"/>
    <p:sldId id="369" r:id="rId23"/>
    <p:sldId id="377" r:id="rId24"/>
    <p:sldId id="370" r:id="rId25"/>
    <p:sldId id="385" r:id="rId26"/>
    <p:sldId id="300" r:id="rId27"/>
    <p:sldId id="392" r:id="rId28"/>
    <p:sldId id="823" r:id="rId29"/>
    <p:sldId id="283" r:id="rId30"/>
  </p:sldIdLst>
  <p:sldSz cx="9144000" cy="6858000" type="screen4x3"/>
  <p:notesSz cx="6669088" cy="9926638"/>
  <p:custDataLst>
    <p:tags r:id="rId33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C6DD86"/>
    <a:srgbClr val="EEEEEE"/>
    <a:srgbClr val="ECECEC"/>
    <a:srgbClr val="A83E31"/>
    <a:srgbClr val="C98986"/>
    <a:srgbClr val="8DA1FF"/>
    <a:srgbClr val="CE8739"/>
    <a:srgbClr val="61A5CA"/>
    <a:srgbClr val="5F36B4"/>
    <a:srgbClr val="A6C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122" y="102"/>
      </p:cViewPr>
      <p:guideLst>
        <p:guide orient="horz" pos="322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Umsatz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Tabelle1!$B$1:$L$1</c:f>
              <c:strCache>
                <c:ptCount val="11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2020/21</c:v>
                </c:pt>
              </c:strCache>
            </c:strRef>
          </c:cat>
          <c:val>
            <c:numRef>
              <c:f>Tabelle1!$B$2:$L$2</c:f>
              <c:numCache>
                <c:formatCode>General</c:formatCode>
                <c:ptCount val="11"/>
                <c:pt idx="0">
                  <c:v>525</c:v>
                </c:pt>
                <c:pt idx="1">
                  <c:v>541</c:v>
                </c:pt>
                <c:pt idx="2">
                  <c:v>551</c:v>
                </c:pt>
                <c:pt idx="3">
                  <c:v>575</c:v>
                </c:pt>
                <c:pt idx="4">
                  <c:v>627</c:v>
                </c:pt>
                <c:pt idx="5">
                  <c:v>661</c:v>
                </c:pt>
                <c:pt idx="6">
                  <c:v>727</c:v>
                </c:pt>
                <c:pt idx="7">
                  <c:v>747</c:v>
                </c:pt>
                <c:pt idx="8">
                  <c:v>738</c:v>
                </c:pt>
                <c:pt idx="9">
                  <c:v>640</c:v>
                </c:pt>
                <c:pt idx="10">
                  <c:v>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E-42FE-B6C3-32EDB8373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23600832"/>
        <c:axId val="823601160"/>
      </c:barChart>
      <c:catAx>
        <c:axId val="823600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3601160"/>
        <c:crosses val="autoZero"/>
        <c:auto val="1"/>
        <c:lblAlgn val="ctr"/>
        <c:lblOffset val="100"/>
        <c:noMultiLvlLbl val="0"/>
      </c:catAx>
      <c:valAx>
        <c:axId val="823601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360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49999999999999E-2"/>
          <c:y val="4.3093917027809146E-2"/>
          <c:w val="0.95416666666666672"/>
          <c:h val="0.841988970898033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Umsatz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DE" sz="13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Tabelle1!$B$1:$L$1</c:f>
              <c:strCache>
                <c:ptCount val="11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2020/21</c:v>
                </c:pt>
              </c:strCache>
            </c:strRef>
          </c:cat>
          <c:val>
            <c:numRef>
              <c:f>Tabelle1!$B$2:$L$2</c:f>
              <c:numCache>
                <c:formatCode>#,##0</c:formatCode>
                <c:ptCount val="11"/>
                <c:pt idx="0">
                  <c:v>5975</c:v>
                </c:pt>
                <c:pt idx="1">
                  <c:v>6056</c:v>
                </c:pt>
                <c:pt idx="2">
                  <c:v>6218</c:v>
                </c:pt>
                <c:pt idx="3">
                  <c:v>6570</c:v>
                </c:pt>
                <c:pt idx="4">
                  <c:v>6736</c:v>
                </c:pt>
                <c:pt idx="5">
                  <c:v>6916</c:v>
                </c:pt>
                <c:pt idx="6">
                  <c:v>7433</c:v>
                </c:pt>
                <c:pt idx="7">
                  <c:v>8080</c:v>
                </c:pt>
                <c:pt idx="8">
                  <c:v>7724</c:v>
                </c:pt>
                <c:pt idx="9">
                  <c:v>6930</c:v>
                </c:pt>
                <c:pt idx="10">
                  <c:v>7208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1CA-43EB-BDB8-BD72193F4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23600832"/>
        <c:axId val="823601160"/>
      </c:barChart>
      <c:catAx>
        <c:axId val="823600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3601160"/>
        <c:crosses val="autoZero"/>
        <c:auto val="1"/>
        <c:lblAlgn val="ctr"/>
        <c:lblOffset val="100"/>
        <c:noMultiLvlLbl val="0"/>
      </c:catAx>
      <c:valAx>
        <c:axId val="82360116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2360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16666666666665E-2"/>
          <c:y val="0"/>
          <c:w val="0.95416666666666672"/>
          <c:h val="0.841988970898033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Investitionen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DE" sz="1300" b="1" i="0" u="none" strike="noStrike" kern="1200" baseline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Tabelle1!$B$1:$L$1</c:f>
              <c:strCache>
                <c:ptCount val="11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2020/21</c:v>
                </c:pt>
              </c:strCache>
            </c:strRef>
          </c:cat>
          <c:val>
            <c:numRef>
              <c:f>Tabelle1!$B$2:$L$2</c:f>
              <c:numCache>
                <c:formatCode>General</c:formatCode>
                <c:ptCount val="11"/>
                <c:pt idx="0">
                  <c:v>32</c:v>
                </c:pt>
                <c:pt idx="1">
                  <c:v>46</c:v>
                </c:pt>
                <c:pt idx="2">
                  <c:v>45</c:v>
                </c:pt>
                <c:pt idx="3">
                  <c:v>48</c:v>
                </c:pt>
                <c:pt idx="4">
                  <c:v>62</c:v>
                </c:pt>
                <c:pt idx="5">
                  <c:v>53</c:v>
                </c:pt>
                <c:pt idx="6">
                  <c:v>86</c:v>
                </c:pt>
                <c:pt idx="7">
                  <c:v>73</c:v>
                </c:pt>
                <c:pt idx="8">
                  <c:v>93</c:v>
                </c:pt>
                <c:pt idx="9">
                  <c:v>52</c:v>
                </c:pt>
                <c:pt idx="1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30B-4B21-B250-CC30E1A22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23600832"/>
        <c:axId val="823601160"/>
      </c:barChart>
      <c:catAx>
        <c:axId val="823600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3601160"/>
        <c:crosses val="autoZero"/>
        <c:auto val="1"/>
        <c:lblAlgn val="ctr"/>
        <c:lblOffset val="100"/>
        <c:noMultiLvlLbl val="0"/>
      </c:catAx>
      <c:valAx>
        <c:axId val="823601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360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8" y="4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/>
          <a:lstStyle>
            <a:lvl1pPr algn="r">
              <a:defRPr sz="1200"/>
            </a:lvl1pPr>
          </a:lstStyle>
          <a:p>
            <a:fld id="{B51202D7-C646-4B4E-953F-5F16196ADA1C}" type="datetimeFigureOut">
              <a:rPr lang="de-DE" smtClean="0"/>
              <a:t>09.09.2021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8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8" y="9428588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 anchor="b"/>
          <a:lstStyle>
            <a:lvl1pPr algn="r">
              <a:defRPr sz="1200"/>
            </a:lvl1pPr>
          </a:lstStyle>
          <a:p>
            <a:fld id="{AAA1C982-67FC-794C-B90E-CD5269F39F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841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4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/>
          <a:lstStyle>
            <a:lvl1pPr algn="r">
              <a:defRPr sz="1200"/>
            </a:lvl1pPr>
          </a:lstStyle>
          <a:p>
            <a:fld id="{E2B605FD-49E3-1848-A419-0ACC55C8B310}" type="datetimeFigureOut">
              <a:rPr lang="de-DE" smtClean="0"/>
              <a:t>09.09.2021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746125"/>
            <a:ext cx="4957762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63" tIns="46381" rIns="92763" bIns="463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8"/>
            <a:ext cx="5335270" cy="4466987"/>
          </a:xfrm>
          <a:prstGeom prst="rect">
            <a:avLst/>
          </a:prstGeom>
        </p:spPr>
        <p:txBody>
          <a:bodyPr vert="horz" lIns="92763" tIns="46381" rIns="92763" bIns="4638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8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428588"/>
            <a:ext cx="2889938" cy="496332"/>
          </a:xfrm>
          <a:prstGeom prst="rect">
            <a:avLst/>
          </a:prstGeom>
        </p:spPr>
        <p:txBody>
          <a:bodyPr vert="horz" lIns="92763" tIns="46381" rIns="92763" bIns="46381" rtlCol="0" anchor="b"/>
          <a:lstStyle>
            <a:lvl1pPr algn="r">
              <a:defRPr sz="1200"/>
            </a:lvl1pPr>
          </a:lstStyle>
          <a:p>
            <a:fld id="{A2072F1F-E816-484F-9A5F-AEB3663BF7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70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72F1F-E816-484F-9A5F-AEB3663BF76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38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BA46-ACEE-4E56-8E23-35D03836345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9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72F1F-E816-484F-9A5F-AEB3663BF76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5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72F1F-E816-484F-9A5F-AEB3663BF76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1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72F1F-E816-484F-9A5F-AEB3663BF76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5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72F1F-E816-484F-9A5F-AEB3663BF76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459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72F1F-E816-484F-9A5F-AEB3663BF76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18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72F1F-E816-484F-9A5F-AEB3663BF76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864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72F1F-E816-484F-9A5F-AEB3663BF76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44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BA46-ACEE-4E56-8E23-35D03836345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83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41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07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83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357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814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495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23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65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35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70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57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995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800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40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3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11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32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92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0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36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5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43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6AD3848-9B54-4E61-8E78-0D458F8124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123764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think-cell Folie" r:id="rId15" imgW="353" imgH="353" progId="TCLayout.ActiveDocument.1">
                  <p:embed/>
                </p:oleObj>
              </mc:Choice>
              <mc:Fallback>
                <p:oleObj name="think-cell Folie" r:id="rId1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641F20D-3275-43EB-B97B-BDE728CC90C4}"/>
              </a:ext>
            </a:extLst>
          </p:cNvPr>
          <p:cNvGrpSpPr/>
          <p:nvPr userDrawn="1"/>
        </p:nvGrpSpPr>
        <p:grpSpPr>
          <a:xfrm>
            <a:off x="312127" y="6786560"/>
            <a:ext cx="8508023" cy="71440"/>
            <a:chOff x="312127" y="6786560"/>
            <a:chExt cx="8508023" cy="71440"/>
          </a:xfrm>
        </p:grpSpPr>
        <p:grpSp>
          <p:nvGrpSpPr>
            <p:cNvPr id="10" name="Group 37">
              <a:extLst>
                <a:ext uri="{FF2B5EF4-FFF2-40B4-BE49-F238E27FC236}">
                  <a16:creationId xmlns:a16="http://schemas.microsoft.com/office/drawing/2014/main" id="{44CB769D-63CE-40E2-B767-016AE0CFE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127" y="6786563"/>
              <a:ext cx="8508023" cy="71437"/>
              <a:chOff x="217" y="4065"/>
              <a:chExt cx="5806" cy="45"/>
            </a:xfrm>
          </p:grpSpPr>
          <p:pic>
            <p:nvPicPr>
              <p:cNvPr id="12" name="Picture 36" descr="Metall schmal klein">
                <a:extLst>
                  <a:ext uri="{FF2B5EF4-FFF2-40B4-BE49-F238E27FC236}">
                    <a16:creationId xmlns:a16="http://schemas.microsoft.com/office/drawing/2014/main" id="{42E1F748-DD0E-4C96-9412-5E03BDFA59CC}"/>
                  </a:ext>
                </a:extLst>
              </p:cNvPr>
              <p:cNvPicPr>
                <a:picLocks noChangeArrowheads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" y="4065"/>
                <a:ext cx="5806" cy="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" name="Group 20">
                <a:extLst>
                  <a:ext uri="{FF2B5EF4-FFF2-40B4-BE49-F238E27FC236}">
                    <a16:creationId xmlns:a16="http://schemas.microsoft.com/office/drawing/2014/main" id="{09DB7225-DA8B-4402-9703-2784CA003CF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557" y="4065"/>
                <a:ext cx="1240" cy="45"/>
                <a:chOff x="2252" y="3976"/>
                <a:chExt cx="1287" cy="159"/>
              </a:xfrm>
            </p:grpSpPr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BE7C5E11-8A71-4FCA-A8AC-FA4D238D2F9C}"/>
                    </a:ext>
                  </a:extLst>
                </p:cNvPr>
                <p:cNvSpPr/>
                <p:nvPr userDrawn="1"/>
              </p:nvSpPr>
              <p:spPr>
                <a:xfrm>
                  <a:off x="2252" y="3976"/>
                  <a:ext cx="257" cy="159"/>
                </a:xfrm>
                <a:prstGeom prst="rect">
                  <a:avLst/>
                </a:prstGeom>
                <a:solidFill>
                  <a:srgbClr val="25BAE2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350" b="0"/>
                    <a:t> </a:t>
                  </a:r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1FC09AEC-9512-470B-B955-1E952EFC66E2}"/>
                    </a:ext>
                  </a:extLst>
                </p:cNvPr>
                <p:cNvSpPr/>
                <p:nvPr userDrawn="1"/>
              </p:nvSpPr>
              <p:spPr>
                <a:xfrm>
                  <a:off x="2509" y="3976"/>
                  <a:ext cx="256" cy="159"/>
                </a:xfrm>
                <a:prstGeom prst="rect">
                  <a:avLst/>
                </a:prstGeom>
                <a:solidFill>
                  <a:srgbClr val="009EE0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8928A83B-AFE0-43B5-97EC-89C27519B1C3}"/>
                    </a:ext>
                  </a:extLst>
                </p:cNvPr>
                <p:cNvSpPr/>
                <p:nvPr userDrawn="1"/>
              </p:nvSpPr>
              <p:spPr>
                <a:xfrm>
                  <a:off x="2766" y="3976"/>
                  <a:ext cx="258" cy="159"/>
                </a:xfrm>
                <a:prstGeom prst="rect">
                  <a:avLst/>
                </a:prstGeom>
                <a:solidFill>
                  <a:srgbClr val="269D2E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E3B2B590-D9B7-4969-9142-7B218E7BE434}"/>
                    </a:ext>
                  </a:extLst>
                </p:cNvPr>
                <p:cNvSpPr/>
                <p:nvPr userDrawn="1"/>
              </p:nvSpPr>
              <p:spPr>
                <a:xfrm>
                  <a:off x="3024" y="3976"/>
                  <a:ext cx="256" cy="159"/>
                </a:xfrm>
                <a:prstGeom prst="rect">
                  <a:avLst/>
                </a:prstGeom>
                <a:solidFill>
                  <a:srgbClr val="006A4D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EEF54633-892A-49ED-8E74-641181A7E48A}"/>
                    </a:ext>
                  </a:extLst>
                </p:cNvPr>
                <p:cNvSpPr/>
                <p:nvPr userDrawn="1"/>
              </p:nvSpPr>
              <p:spPr>
                <a:xfrm>
                  <a:off x="3281" y="3976"/>
                  <a:ext cx="258" cy="159"/>
                </a:xfrm>
                <a:prstGeom prst="rect">
                  <a:avLst/>
                </a:prstGeom>
                <a:solidFill>
                  <a:srgbClr val="EC7400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</p:grpSp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6101908-C7EA-4D8C-95CD-84D469256F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1869431" y="6786560"/>
              <a:ext cx="5393413" cy="69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04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kt 19" hidden="1">
            <a:extLst>
              <a:ext uri="{FF2B5EF4-FFF2-40B4-BE49-F238E27FC236}">
                <a16:creationId xmlns:a16="http://schemas.microsoft.com/office/drawing/2014/main" id="{BF287C8A-4291-4E38-9C7D-08969DC722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1871363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think-cell Folie" r:id="rId15" imgW="353" imgH="353" progId="TCLayout.ActiveDocument.1">
                  <p:embed/>
                </p:oleObj>
              </mc:Choice>
              <mc:Fallback>
                <p:oleObj name="think-cell Folie" r:id="rId1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30.06.2021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04D9-96E0-CC4D-B246-76A21913E7F1}" type="slidenum">
              <a:rPr lang="de-DE" smtClean="0"/>
              <a:t>‹Nr.›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D7C6A06-D3CB-4A63-AECA-4FE01C6AA5B1}"/>
              </a:ext>
            </a:extLst>
          </p:cNvPr>
          <p:cNvGrpSpPr/>
          <p:nvPr userDrawn="1"/>
        </p:nvGrpSpPr>
        <p:grpSpPr>
          <a:xfrm>
            <a:off x="312127" y="6786560"/>
            <a:ext cx="8508023" cy="71440"/>
            <a:chOff x="312127" y="6786560"/>
            <a:chExt cx="8508023" cy="71440"/>
          </a:xfrm>
        </p:grpSpPr>
        <p:grpSp>
          <p:nvGrpSpPr>
            <p:cNvPr id="10" name="Group 37">
              <a:extLst>
                <a:ext uri="{FF2B5EF4-FFF2-40B4-BE49-F238E27FC236}">
                  <a16:creationId xmlns:a16="http://schemas.microsoft.com/office/drawing/2014/main" id="{176E4709-A62C-4855-B375-735DB1042D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127" y="6786563"/>
              <a:ext cx="8508023" cy="71437"/>
              <a:chOff x="217" y="4065"/>
              <a:chExt cx="5806" cy="45"/>
            </a:xfrm>
          </p:grpSpPr>
          <p:pic>
            <p:nvPicPr>
              <p:cNvPr id="12" name="Picture 36" descr="Metall schmal klein">
                <a:extLst>
                  <a:ext uri="{FF2B5EF4-FFF2-40B4-BE49-F238E27FC236}">
                    <a16:creationId xmlns:a16="http://schemas.microsoft.com/office/drawing/2014/main" id="{252E5D2A-2D10-4140-995E-3C9360B4E086}"/>
                  </a:ext>
                </a:extLst>
              </p:cNvPr>
              <p:cNvPicPr>
                <a:picLocks noChangeArrowheads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" y="4065"/>
                <a:ext cx="5806" cy="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" name="Group 20">
                <a:extLst>
                  <a:ext uri="{FF2B5EF4-FFF2-40B4-BE49-F238E27FC236}">
                    <a16:creationId xmlns:a16="http://schemas.microsoft.com/office/drawing/2014/main" id="{9BABDFB0-3147-4DA3-8F41-33E5A3F5DF9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557" y="4065"/>
                <a:ext cx="1240" cy="45"/>
                <a:chOff x="2252" y="3976"/>
                <a:chExt cx="1287" cy="159"/>
              </a:xfrm>
            </p:grpSpPr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144C3FAD-182F-4AF5-8D67-C2E879841619}"/>
                    </a:ext>
                  </a:extLst>
                </p:cNvPr>
                <p:cNvSpPr/>
                <p:nvPr userDrawn="1"/>
              </p:nvSpPr>
              <p:spPr>
                <a:xfrm>
                  <a:off x="2252" y="3976"/>
                  <a:ext cx="257" cy="159"/>
                </a:xfrm>
                <a:prstGeom prst="rect">
                  <a:avLst/>
                </a:prstGeom>
                <a:solidFill>
                  <a:srgbClr val="25BAE2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350" b="0"/>
                    <a:t> </a:t>
                  </a:r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37936C15-13EF-470F-9E0A-251EA05C92F5}"/>
                    </a:ext>
                  </a:extLst>
                </p:cNvPr>
                <p:cNvSpPr/>
                <p:nvPr userDrawn="1"/>
              </p:nvSpPr>
              <p:spPr>
                <a:xfrm>
                  <a:off x="2509" y="3976"/>
                  <a:ext cx="256" cy="159"/>
                </a:xfrm>
                <a:prstGeom prst="rect">
                  <a:avLst/>
                </a:prstGeom>
                <a:solidFill>
                  <a:srgbClr val="009EE0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798F200F-DE29-4F90-92BC-881777A63AB3}"/>
                    </a:ext>
                  </a:extLst>
                </p:cNvPr>
                <p:cNvSpPr/>
                <p:nvPr userDrawn="1"/>
              </p:nvSpPr>
              <p:spPr>
                <a:xfrm>
                  <a:off x="2766" y="3976"/>
                  <a:ext cx="258" cy="159"/>
                </a:xfrm>
                <a:prstGeom prst="rect">
                  <a:avLst/>
                </a:prstGeom>
                <a:solidFill>
                  <a:srgbClr val="269D2E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6CD7BE7C-9270-468E-A1B4-BB8BC337FCC1}"/>
                    </a:ext>
                  </a:extLst>
                </p:cNvPr>
                <p:cNvSpPr/>
                <p:nvPr userDrawn="1"/>
              </p:nvSpPr>
              <p:spPr>
                <a:xfrm>
                  <a:off x="3024" y="3976"/>
                  <a:ext cx="256" cy="159"/>
                </a:xfrm>
                <a:prstGeom prst="rect">
                  <a:avLst/>
                </a:prstGeom>
                <a:solidFill>
                  <a:srgbClr val="006A4D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7BA55CC3-355F-42AD-BC69-E2E08D2B6FDB}"/>
                    </a:ext>
                  </a:extLst>
                </p:cNvPr>
                <p:cNvSpPr/>
                <p:nvPr userDrawn="1"/>
              </p:nvSpPr>
              <p:spPr>
                <a:xfrm>
                  <a:off x="3281" y="3976"/>
                  <a:ext cx="258" cy="159"/>
                </a:xfrm>
                <a:prstGeom prst="rect">
                  <a:avLst/>
                </a:prstGeom>
                <a:solidFill>
                  <a:srgbClr val="EC7400"/>
                </a:solidFill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342909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350" b="0"/>
                </a:p>
              </p:txBody>
            </p:sp>
          </p:grpSp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09EA833-6EA6-4389-953A-DF864279C3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1869431" y="6786560"/>
              <a:ext cx="5393413" cy="69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39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18" Type="http://schemas.openxmlformats.org/officeDocument/2006/relationships/image" Target="../media/image11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17" Type="http://schemas.openxmlformats.org/officeDocument/2006/relationships/image" Target="../media/image117.jpeg"/><Relationship Id="rId2" Type="http://schemas.openxmlformats.org/officeDocument/2006/relationships/image" Target="../media/image5.png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g"/><Relationship Id="rId15" Type="http://schemas.openxmlformats.org/officeDocument/2006/relationships/image" Target="../media/image132.pn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18" Type="http://schemas.openxmlformats.org/officeDocument/2006/relationships/image" Target="../media/image147.jpeg"/><Relationship Id="rId3" Type="http://schemas.openxmlformats.org/officeDocument/2006/relationships/image" Target="../media/image5.png"/><Relationship Id="rId21" Type="http://schemas.openxmlformats.org/officeDocument/2006/relationships/image" Target="../media/image150.jp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17" Type="http://schemas.openxmlformats.org/officeDocument/2006/relationships/image" Target="../media/image146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5.jpeg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23" Type="http://schemas.openxmlformats.org/officeDocument/2006/relationships/image" Target="../media/image151.jpg"/><Relationship Id="rId10" Type="http://schemas.openxmlformats.org/officeDocument/2006/relationships/image" Target="../media/image139.jpeg"/><Relationship Id="rId19" Type="http://schemas.openxmlformats.org/officeDocument/2006/relationships/image" Target="../media/image148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Relationship Id="rId22" Type="http://schemas.openxmlformats.org/officeDocument/2006/relationships/image" Target="../media/image1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63.jpg"/><Relationship Id="rId3" Type="http://schemas.openxmlformats.org/officeDocument/2006/relationships/image" Target="../media/image154.jpg"/><Relationship Id="rId7" Type="http://schemas.openxmlformats.org/officeDocument/2006/relationships/image" Target="../media/image157.jpeg"/><Relationship Id="rId12" Type="http://schemas.openxmlformats.org/officeDocument/2006/relationships/image" Target="../media/image162.jpe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11" Type="http://schemas.openxmlformats.org/officeDocument/2006/relationships/image" Target="../media/image161.png"/><Relationship Id="rId5" Type="http://schemas.openxmlformats.org/officeDocument/2006/relationships/image" Target="../media/image155.jpg"/><Relationship Id="rId10" Type="http://schemas.openxmlformats.org/officeDocument/2006/relationships/image" Target="../media/image160.jpg"/><Relationship Id="rId4" Type="http://schemas.openxmlformats.org/officeDocument/2006/relationships/image" Target="../media/image5.png"/><Relationship Id="rId9" Type="http://schemas.openxmlformats.org/officeDocument/2006/relationships/image" Target="../media/image1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0.jpeg"/><Relationship Id="rId18" Type="http://schemas.openxmlformats.org/officeDocument/2006/relationships/image" Target="../media/image17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7.jpeg"/><Relationship Id="rId7" Type="http://schemas.openxmlformats.org/officeDocument/2006/relationships/image" Target="../media/image165.jpeg"/><Relationship Id="rId12" Type="http://schemas.openxmlformats.org/officeDocument/2006/relationships/image" Target="../media/image169.jpeg"/><Relationship Id="rId17" Type="http://schemas.openxmlformats.org/officeDocument/2006/relationships/image" Target="../media/image174.jpeg"/><Relationship Id="rId2" Type="http://schemas.openxmlformats.org/officeDocument/2006/relationships/tags" Target="../tags/tag7.xml"/><Relationship Id="rId16" Type="http://schemas.openxmlformats.org/officeDocument/2006/relationships/image" Target="../media/image173.jpeg"/><Relationship Id="rId20" Type="http://schemas.openxmlformats.org/officeDocument/2006/relationships/image" Target="../media/image176.jp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4.png"/><Relationship Id="rId11" Type="http://schemas.openxmlformats.org/officeDocument/2006/relationships/image" Target="../media/image168.jpeg"/><Relationship Id="rId5" Type="http://schemas.openxmlformats.org/officeDocument/2006/relationships/image" Target="../media/image1.emf"/><Relationship Id="rId15" Type="http://schemas.openxmlformats.org/officeDocument/2006/relationships/image" Target="../media/image172.jpeg"/><Relationship Id="rId10" Type="http://schemas.openxmlformats.org/officeDocument/2006/relationships/image" Target="../media/image167.jpeg"/><Relationship Id="rId19" Type="http://schemas.openxmlformats.org/officeDocument/2006/relationships/image" Target="../media/image162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66.jpeg"/><Relationship Id="rId14" Type="http://schemas.openxmlformats.org/officeDocument/2006/relationships/image" Target="../media/image1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7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11" Type="http://schemas.openxmlformats.org/officeDocument/2006/relationships/image" Target="../media/image30.svg"/><Relationship Id="rId5" Type="http://schemas.openxmlformats.org/officeDocument/2006/relationships/image" Target="../media/image1.e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32.svg"/><Relationship Id="rId2" Type="http://schemas.openxmlformats.org/officeDocument/2006/relationships/tags" Target="../tags/tag5.xml"/><Relationship Id="rId16" Type="http://schemas.openxmlformats.org/officeDocument/2006/relationships/chart" Target="../charts/char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4.bin"/><Relationship Id="rId15" Type="http://schemas.openxmlformats.org/officeDocument/2006/relationships/chart" Target="../charts/chart2.xml"/><Relationship Id="rId10" Type="http://schemas.openxmlformats.org/officeDocument/2006/relationships/image" Target="../media/image3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39.svg"/><Relationship Id="rId2" Type="http://schemas.openxmlformats.org/officeDocument/2006/relationships/tags" Target="../tags/tag6.xml"/><Relationship Id="rId16" Type="http://schemas.openxmlformats.org/officeDocument/2006/relationships/image" Target="../media/image41.svg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1.emf"/><Relationship Id="rId15" Type="http://schemas.openxmlformats.org/officeDocument/2006/relationships/image" Target="../media/image40.png"/><Relationship Id="rId10" Type="http://schemas.openxmlformats.org/officeDocument/2006/relationships/image" Target="../media/image37.sv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6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26" Type="http://schemas.openxmlformats.org/officeDocument/2006/relationships/image" Target="../media/image69.png"/><Relationship Id="rId3" Type="http://schemas.openxmlformats.org/officeDocument/2006/relationships/image" Target="../media/image46.jpe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png"/><Relationship Id="rId2" Type="http://schemas.openxmlformats.org/officeDocument/2006/relationships/image" Target="../media/image5.png"/><Relationship Id="rId16" Type="http://schemas.openxmlformats.org/officeDocument/2006/relationships/image" Target="../media/image59.jpeg"/><Relationship Id="rId20" Type="http://schemas.openxmlformats.org/officeDocument/2006/relationships/image" Target="../media/image63.pn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png"/><Relationship Id="rId5" Type="http://schemas.openxmlformats.org/officeDocument/2006/relationships/image" Target="../media/image48.jpe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jpg"/><Relationship Id="rId19" Type="http://schemas.openxmlformats.org/officeDocument/2006/relationships/image" Target="../media/image62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jpe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png"/><Relationship Id="rId18" Type="http://schemas.openxmlformats.org/officeDocument/2006/relationships/hyperlink" Target="http://www.blum.com/group/de/index.jsp" TargetMode="External"/><Relationship Id="rId26" Type="http://schemas.openxmlformats.org/officeDocument/2006/relationships/image" Target="../media/image95.png"/><Relationship Id="rId3" Type="http://schemas.openxmlformats.org/officeDocument/2006/relationships/image" Target="../media/image5.png"/><Relationship Id="rId21" Type="http://schemas.openxmlformats.org/officeDocument/2006/relationships/image" Target="../media/image90.pn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17" Type="http://schemas.openxmlformats.org/officeDocument/2006/relationships/image" Target="../media/image87.jpeg"/><Relationship Id="rId25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6.pn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24" Type="http://schemas.openxmlformats.org/officeDocument/2006/relationships/image" Target="../media/image93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23" Type="http://schemas.openxmlformats.org/officeDocument/2006/relationships/image" Target="../media/image92.png"/><Relationship Id="rId10" Type="http://schemas.openxmlformats.org/officeDocument/2006/relationships/image" Target="../media/image80.jpeg"/><Relationship Id="rId19" Type="http://schemas.openxmlformats.org/officeDocument/2006/relationships/image" Target="../media/image88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jpeg"/><Relationship Id="rId22" Type="http://schemas.openxmlformats.org/officeDocument/2006/relationships/image" Target="../media/image9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0" y="0"/>
            <a:ext cx="9144000" cy="16922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09" y="399931"/>
            <a:ext cx="2596896" cy="787908"/>
          </a:xfrm>
          <a:prstGeom prst="rect">
            <a:avLst/>
          </a:prstGeom>
        </p:spPr>
      </p:pic>
      <p:sp>
        <p:nvSpPr>
          <p:cNvPr id="1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317154" y="6165862"/>
            <a:ext cx="1369646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30.06.2021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elplatzhalter 1"/>
          <p:cNvSpPr txBox="1">
            <a:spLocks/>
          </p:cNvSpPr>
          <p:nvPr/>
        </p:nvSpPr>
        <p:spPr>
          <a:xfrm>
            <a:off x="1" y="4393730"/>
            <a:ext cx="9143999" cy="1267696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txBody>
          <a:bodyPr vert="horz" wrap="square" lIns="720000" tIns="180000" rIns="360000" bIns="18000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9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9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Unternehmenspräsentation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9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A345D7-37AB-4B8B-977F-2DD019F1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104D9-96E0-CC4D-B246-76A21913E7F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organisationsstruktur</a:t>
            </a:r>
            <a:endParaRPr lang="en-US" sz="3200" b="1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569B36-17BB-42A6-83B8-F5AC9F77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10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B7AE4A1-70F0-4C29-8745-0366AF090109}"/>
              </a:ext>
            </a:extLst>
          </p:cNvPr>
          <p:cNvGrpSpPr/>
          <p:nvPr/>
        </p:nvGrpSpPr>
        <p:grpSpPr>
          <a:xfrm>
            <a:off x="1406878" y="1590261"/>
            <a:ext cx="6330244" cy="4328949"/>
            <a:chOff x="3323885" y="869611"/>
            <a:chExt cx="3220125" cy="1702607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63188EB2-1A3D-4511-B10B-722AB1C1B77D}"/>
                </a:ext>
              </a:extLst>
            </p:cNvPr>
            <p:cNvGrpSpPr/>
            <p:nvPr/>
          </p:nvGrpSpPr>
          <p:grpSpPr>
            <a:xfrm>
              <a:off x="3956909" y="1261803"/>
              <a:ext cx="1961340" cy="1310415"/>
              <a:chOff x="4003165" y="1268760"/>
              <a:chExt cx="1961340" cy="1310415"/>
            </a:xfrm>
          </p:grpSpPr>
          <p:sp>
            <p:nvSpPr>
              <p:cNvPr id="19" name="Gleichschenkliges Dreieck 18">
                <a:extLst>
                  <a:ext uri="{FF2B5EF4-FFF2-40B4-BE49-F238E27FC236}">
                    <a16:creationId xmlns:a16="http://schemas.microsoft.com/office/drawing/2014/main" id="{792D7654-5FEC-413C-BF7B-1C182C4151B2}"/>
                  </a:ext>
                </a:extLst>
              </p:cNvPr>
              <p:cNvSpPr/>
              <p:nvPr/>
            </p:nvSpPr>
            <p:spPr bwMode="auto">
              <a:xfrm>
                <a:off x="4003165" y="1281771"/>
                <a:ext cx="1961340" cy="1297404"/>
              </a:xfrm>
              <a:prstGeom prst="triangle">
                <a:avLst/>
              </a:prstGeom>
              <a:solidFill>
                <a:srgbClr val="92929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  <a:ea typeface="Roboto" panose="02000000000000000000" pitchFamily="2" charset="0"/>
                  </a:rPr>
                  <a:t>46 Gesellschaften</a:t>
                </a:r>
                <a:endParaRPr kumimoji="0" lang="de-DE" sz="1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9291B07E-13FF-4B05-A264-9104095C0D26}"/>
                  </a:ext>
                </a:extLst>
              </p:cNvPr>
              <p:cNvSpPr/>
              <p:nvPr/>
            </p:nvSpPr>
            <p:spPr bwMode="auto">
              <a:xfrm>
                <a:off x="4489421" y="1268760"/>
                <a:ext cx="983383" cy="61847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7BF913E7-6AC8-4753-931B-DFF9687169E7}"/>
                </a:ext>
              </a:extLst>
            </p:cNvPr>
            <p:cNvSpPr/>
            <p:nvPr/>
          </p:nvSpPr>
          <p:spPr bwMode="auto">
            <a:xfrm>
              <a:off x="4510091" y="1269647"/>
              <a:ext cx="854977" cy="56416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ea typeface="Roboto" panose="02000000000000000000" pitchFamily="2" charset="0"/>
                </a:rPr>
                <a:t>Geschäfts-</a:t>
              </a:r>
              <a:br>
                <a:rPr kumimoji="0" lang="de-DE" sz="1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ea typeface="Roboto" panose="02000000000000000000" pitchFamily="2" charset="0"/>
                </a:rPr>
              </a:br>
              <a:r>
                <a:rPr kumimoji="0" lang="de-DE" sz="1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ea typeface="Roboto" panose="02000000000000000000" pitchFamily="2" charset="0"/>
                </a:rPr>
                <a:t>führung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5CCE6BC-9557-490D-A142-B8511A4DDB6A}"/>
                </a:ext>
              </a:extLst>
            </p:cNvPr>
            <p:cNvSpPr txBox="1"/>
            <p:nvPr/>
          </p:nvSpPr>
          <p:spPr>
            <a:xfrm>
              <a:off x="4291028" y="869611"/>
              <a:ext cx="1310257" cy="205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+mj-lt"/>
                  <a:ea typeface="Roboto" panose="02000000000000000000" pitchFamily="2" charset="0"/>
                </a:rPr>
                <a:t>Hugo Kern und Liebers GmbH &amp; Co. KG</a:t>
              </a:r>
            </a:p>
          </p:txBody>
        </p:sp>
        <p:sp>
          <p:nvSpPr>
            <p:cNvPr id="17" name="Pfeil: Fünfeck 16">
              <a:extLst>
                <a:ext uri="{FF2B5EF4-FFF2-40B4-BE49-F238E27FC236}">
                  <a16:creationId xmlns:a16="http://schemas.microsoft.com/office/drawing/2014/main" id="{A01E8D0C-D5D7-4C84-999F-BCCFD9A858DF}"/>
                </a:ext>
              </a:extLst>
            </p:cNvPr>
            <p:cNvSpPr/>
            <p:nvPr/>
          </p:nvSpPr>
          <p:spPr bwMode="auto">
            <a:xfrm>
              <a:off x="3323885" y="977302"/>
              <a:ext cx="905663" cy="628884"/>
            </a:xfrm>
            <a:prstGeom prst="homePlat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  <a:lumMod val="63000"/>
                  </a:schemeClr>
                </a:gs>
                <a:gs pos="55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  <a:alpha val="87000"/>
                    <a:lumMod val="87000"/>
                    <a:lumOff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Roboto" panose="02000000000000000000" pitchFamily="2" charset="0"/>
                </a:rPr>
                <a:t>Eigentümer </a:t>
              </a:r>
              <a:br>
                <a:rPr kumimoji="0" lang="de-DE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Roboto" panose="02000000000000000000" pitchFamily="2" charset="0"/>
                </a:rPr>
              </a:br>
              <a:r>
                <a:rPr kumimoji="0" lang="de-DE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Roboto" panose="02000000000000000000" pitchFamily="2" charset="0"/>
                </a:rPr>
                <a:t>2 Familien</a:t>
              </a:r>
            </a:p>
          </p:txBody>
        </p:sp>
        <p:sp>
          <p:nvSpPr>
            <p:cNvPr id="18" name="Pfeil: Fünfeck 17">
              <a:extLst>
                <a:ext uri="{FF2B5EF4-FFF2-40B4-BE49-F238E27FC236}">
                  <a16:creationId xmlns:a16="http://schemas.microsoft.com/office/drawing/2014/main" id="{F2EF13A2-6F06-4F97-843E-0A276C1DD72F}"/>
                </a:ext>
              </a:extLst>
            </p:cNvPr>
            <p:cNvSpPr/>
            <p:nvPr/>
          </p:nvSpPr>
          <p:spPr bwMode="auto">
            <a:xfrm flipH="1">
              <a:off x="5638347" y="972837"/>
              <a:ext cx="905663" cy="628884"/>
            </a:xfrm>
            <a:prstGeom prst="homePlat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  <a:lumMod val="63000"/>
                  </a:schemeClr>
                </a:gs>
                <a:gs pos="55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  <a:alpha val="87000"/>
                    <a:lumMod val="87000"/>
                    <a:lumOff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Roboto" panose="02000000000000000000" pitchFamily="2" charset="0"/>
                </a:rPr>
                <a:t>Verwaltungsrat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1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7200" y="-7788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führungsorganisation</a:t>
            </a:r>
            <a:endParaRPr lang="en-US" sz="3200" b="1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65448BF-DEE7-412C-B516-0634805E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11</a:t>
            </a:fld>
            <a:endParaRPr lang="de-DE"/>
          </a:p>
        </p:txBody>
      </p:sp>
      <p:cxnSp>
        <p:nvCxnSpPr>
          <p:cNvPr id="238" name="Gerader Verbinder 155">
            <a:extLst>
              <a:ext uri="{FF2B5EF4-FFF2-40B4-BE49-F238E27FC236}">
                <a16:creationId xmlns:a16="http://schemas.microsoft.com/office/drawing/2014/main" id="{2AA2E5F3-DC4B-4FD8-83E3-CF3D3F2634FA}"/>
              </a:ext>
            </a:extLst>
          </p:cNvPr>
          <p:cNvCxnSpPr>
            <a:cxnSpLocks/>
          </p:cNvCxnSpPr>
          <p:nvPr/>
        </p:nvCxnSpPr>
        <p:spPr>
          <a:xfrm>
            <a:off x="969919" y="2403212"/>
            <a:ext cx="0" cy="3690577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cxnSp>
        <p:nvCxnSpPr>
          <p:cNvPr id="239" name="Gerader Verbinder 143">
            <a:extLst>
              <a:ext uri="{FF2B5EF4-FFF2-40B4-BE49-F238E27FC236}">
                <a16:creationId xmlns:a16="http://schemas.microsoft.com/office/drawing/2014/main" id="{3DC7E4B7-CCF4-4EC7-8039-375C44C04C7C}"/>
              </a:ext>
            </a:extLst>
          </p:cNvPr>
          <p:cNvCxnSpPr>
            <a:cxnSpLocks/>
          </p:cNvCxnSpPr>
          <p:nvPr/>
        </p:nvCxnSpPr>
        <p:spPr>
          <a:xfrm>
            <a:off x="2281607" y="2416687"/>
            <a:ext cx="3624" cy="3339410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cxnSp>
        <p:nvCxnSpPr>
          <p:cNvPr id="240" name="Gerader Verbinder 218">
            <a:extLst>
              <a:ext uri="{FF2B5EF4-FFF2-40B4-BE49-F238E27FC236}">
                <a16:creationId xmlns:a16="http://schemas.microsoft.com/office/drawing/2014/main" id="{B8AB2F00-BCD9-4F95-B5B3-7101B5D2E929}"/>
              </a:ext>
            </a:extLst>
          </p:cNvPr>
          <p:cNvCxnSpPr>
            <a:cxnSpLocks/>
          </p:cNvCxnSpPr>
          <p:nvPr/>
        </p:nvCxnSpPr>
        <p:spPr>
          <a:xfrm>
            <a:off x="6217922" y="2410467"/>
            <a:ext cx="0" cy="2003195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cxnSp>
        <p:nvCxnSpPr>
          <p:cNvPr id="241" name="Gerader Verbinder 197">
            <a:extLst>
              <a:ext uri="{FF2B5EF4-FFF2-40B4-BE49-F238E27FC236}">
                <a16:creationId xmlns:a16="http://schemas.microsoft.com/office/drawing/2014/main" id="{AAAA54F7-0AB2-414D-B6C8-16A6B4BBB6C8}"/>
              </a:ext>
            </a:extLst>
          </p:cNvPr>
          <p:cNvCxnSpPr>
            <a:cxnSpLocks/>
          </p:cNvCxnSpPr>
          <p:nvPr/>
        </p:nvCxnSpPr>
        <p:spPr>
          <a:xfrm>
            <a:off x="3594549" y="2410467"/>
            <a:ext cx="0" cy="2003195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cxnSp>
        <p:nvCxnSpPr>
          <p:cNvPr id="242" name="Gerader Verbinder 197">
            <a:extLst>
              <a:ext uri="{FF2B5EF4-FFF2-40B4-BE49-F238E27FC236}">
                <a16:creationId xmlns:a16="http://schemas.microsoft.com/office/drawing/2014/main" id="{D31F5C30-E4DA-432A-9644-E334A00EB801}"/>
              </a:ext>
            </a:extLst>
          </p:cNvPr>
          <p:cNvCxnSpPr>
            <a:cxnSpLocks/>
          </p:cNvCxnSpPr>
          <p:nvPr/>
        </p:nvCxnSpPr>
        <p:spPr>
          <a:xfrm>
            <a:off x="4906236" y="2410467"/>
            <a:ext cx="0" cy="2003195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249" name="RBContent88">
            <a:extLst>
              <a:ext uri="{FF2B5EF4-FFF2-40B4-BE49-F238E27FC236}">
                <a16:creationId xmlns:a16="http://schemas.microsoft.com/office/drawing/2014/main" id="{AC99CC9C-3F0A-4DAD-B073-E41BCA8D447B}"/>
              </a:ext>
            </a:extLst>
          </p:cNvPr>
          <p:cNvSpPr txBox="1">
            <a:spLocks/>
          </p:cNvSpPr>
          <p:nvPr/>
        </p:nvSpPr>
        <p:spPr>
          <a:xfrm>
            <a:off x="252369" y="2216095"/>
            <a:ext cx="674220" cy="2769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+mn-lt"/>
              </a:rPr>
              <a:t>Geschäfts-führung</a:t>
            </a:r>
          </a:p>
        </p:txBody>
      </p:sp>
      <p:sp>
        <p:nvSpPr>
          <p:cNvPr id="250" name="Rechteck 4">
            <a:extLst>
              <a:ext uri="{FF2B5EF4-FFF2-40B4-BE49-F238E27FC236}">
                <a16:creationId xmlns:a16="http://schemas.microsoft.com/office/drawing/2014/main" id="{CB4E21A3-5AA3-473A-9C6D-0DD35EEB8059}"/>
              </a:ext>
            </a:extLst>
          </p:cNvPr>
          <p:cNvSpPr>
            <a:spLocks/>
          </p:cNvSpPr>
          <p:nvPr/>
        </p:nvSpPr>
        <p:spPr>
          <a:xfrm>
            <a:off x="969919" y="2377571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lang="de-DE" sz="1000" b="1" kern="0" dirty="0">
                <a:solidFill>
                  <a:srgbClr val="FFFFFF"/>
                </a:solidFill>
              </a:rPr>
              <a:t>Vorsitzender der Geschäftsführung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Rechteck 69">
            <a:extLst>
              <a:ext uri="{FF2B5EF4-FFF2-40B4-BE49-F238E27FC236}">
                <a16:creationId xmlns:a16="http://schemas.microsoft.com/office/drawing/2014/main" id="{78A72783-B00F-4207-AD30-1732E37AFACE}"/>
              </a:ext>
            </a:extLst>
          </p:cNvPr>
          <p:cNvSpPr>
            <a:spLocks/>
          </p:cNvSpPr>
          <p:nvPr/>
        </p:nvSpPr>
        <p:spPr>
          <a:xfrm>
            <a:off x="2281607" y="2377571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Kaufmännischer Geschäftsführer</a:t>
            </a:r>
          </a:p>
        </p:txBody>
      </p:sp>
      <p:sp>
        <p:nvSpPr>
          <p:cNvPr id="252" name="Rechteck 71">
            <a:extLst>
              <a:ext uri="{FF2B5EF4-FFF2-40B4-BE49-F238E27FC236}">
                <a16:creationId xmlns:a16="http://schemas.microsoft.com/office/drawing/2014/main" id="{901FAA6F-2265-4D7B-AAD6-8A3CEBF84B33}"/>
              </a:ext>
            </a:extLst>
          </p:cNvPr>
          <p:cNvSpPr>
            <a:spLocks/>
          </p:cNvSpPr>
          <p:nvPr/>
        </p:nvSpPr>
        <p:spPr>
          <a:xfrm>
            <a:off x="3594549" y="2377571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Drahtfedern und Kunststoffverbund</a:t>
            </a:r>
          </a:p>
        </p:txBody>
      </p:sp>
      <p:sp>
        <p:nvSpPr>
          <p:cNvPr id="253" name="Rechteck 151">
            <a:extLst>
              <a:ext uri="{FF2B5EF4-FFF2-40B4-BE49-F238E27FC236}">
                <a16:creationId xmlns:a16="http://schemas.microsoft.com/office/drawing/2014/main" id="{04758D7A-B721-4841-983E-C3AEAB2CC72F}"/>
              </a:ext>
            </a:extLst>
          </p:cNvPr>
          <p:cNvSpPr>
            <a:spLocks/>
          </p:cNvSpPr>
          <p:nvPr/>
        </p:nvSpPr>
        <p:spPr>
          <a:xfrm>
            <a:off x="6217922" y="2377571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Stanzteile</a:t>
            </a:r>
          </a:p>
        </p:txBody>
      </p:sp>
      <p:sp>
        <p:nvSpPr>
          <p:cNvPr id="254" name="Rechteck 71">
            <a:extLst>
              <a:ext uri="{FF2B5EF4-FFF2-40B4-BE49-F238E27FC236}">
                <a16:creationId xmlns:a16="http://schemas.microsoft.com/office/drawing/2014/main" id="{41AAB8CD-21F2-48CB-A61E-F5D8850B23E2}"/>
              </a:ext>
            </a:extLst>
          </p:cNvPr>
          <p:cNvSpPr>
            <a:spLocks/>
          </p:cNvSpPr>
          <p:nvPr/>
        </p:nvSpPr>
        <p:spPr>
          <a:xfrm>
            <a:off x="4906236" y="2377571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Stanzbiegeteile, Bandfedern</a:t>
            </a:r>
          </a:p>
        </p:txBody>
      </p:sp>
      <p:sp>
        <p:nvSpPr>
          <p:cNvPr id="255" name="RbLeanShape Left U-Shape 22">
            <a:extLst>
              <a:ext uri="{FF2B5EF4-FFF2-40B4-BE49-F238E27FC236}">
                <a16:creationId xmlns:a16="http://schemas.microsoft.com/office/drawing/2014/main" id="{48A7DF93-B244-4B6D-ACC3-52305F4F9E5C}"/>
              </a:ext>
            </a:extLst>
          </p:cNvPr>
          <p:cNvSpPr/>
          <p:nvPr/>
        </p:nvSpPr>
        <p:spPr>
          <a:xfrm>
            <a:off x="7523161" y="1981991"/>
            <a:ext cx="64413" cy="771644"/>
          </a:xfrm>
          <a:custGeom>
            <a:avLst/>
            <a:gdLst>
              <a:gd name="connsiteX0" fmla="*/ 0 w 1270000"/>
              <a:gd name="connsiteY0" fmla="*/ 0 h 3175000"/>
              <a:gd name="connsiteX1" fmla="*/ 1270000 w 1270000"/>
              <a:gd name="connsiteY1" fmla="*/ 0 h 3175000"/>
              <a:gd name="connsiteX2" fmla="*/ 1270000 w 1270000"/>
              <a:gd name="connsiteY2" fmla="*/ 3175000 h 3175000"/>
              <a:gd name="connsiteX3" fmla="*/ 0 w 1270000"/>
              <a:gd name="connsiteY3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3175000">
                <a:moveTo>
                  <a:pt x="0" y="0"/>
                </a:moveTo>
                <a:lnTo>
                  <a:pt x="1270000" y="0"/>
                </a:lnTo>
                <a:lnTo>
                  <a:pt x="1270000" y="3175000"/>
                </a:lnTo>
                <a:lnTo>
                  <a:pt x="0" y="3175000"/>
                </a:lnTo>
              </a:path>
            </a:pathLst>
          </a:cu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Rechteck 151">
            <a:extLst>
              <a:ext uri="{FF2B5EF4-FFF2-40B4-BE49-F238E27FC236}">
                <a16:creationId xmlns:a16="http://schemas.microsoft.com/office/drawing/2014/main" id="{ACD7203A-D5B4-4A9C-AD60-A3785D14EE6B}"/>
              </a:ext>
            </a:extLst>
          </p:cNvPr>
          <p:cNvSpPr>
            <a:spLocks/>
          </p:cNvSpPr>
          <p:nvPr/>
        </p:nvSpPr>
        <p:spPr>
          <a:xfrm>
            <a:off x="7638425" y="1309371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CFO</a:t>
            </a:r>
            <a:endParaRPr kumimoji="0" lang="de-DE" sz="10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RBContent88">
            <a:extLst>
              <a:ext uri="{FF2B5EF4-FFF2-40B4-BE49-F238E27FC236}">
                <a16:creationId xmlns:a16="http://schemas.microsoft.com/office/drawing/2014/main" id="{BD362CA5-3CD6-4A78-9502-4EA19C6AFE8C}"/>
              </a:ext>
            </a:extLst>
          </p:cNvPr>
          <p:cNvSpPr txBox="1">
            <a:spLocks/>
          </p:cNvSpPr>
          <p:nvPr/>
        </p:nvSpPr>
        <p:spPr>
          <a:xfrm>
            <a:off x="252368" y="4276031"/>
            <a:ext cx="674220" cy="4154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+mn-lt"/>
              </a:rPr>
              <a:t>Support-Funk-</a:t>
            </a:r>
            <a:b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+mn-lt"/>
              </a:rPr>
            </a:b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+mn-lt"/>
              </a:rPr>
              <a:t>tionen</a:t>
            </a:r>
          </a:p>
        </p:txBody>
      </p:sp>
      <p:sp>
        <p:nvSpPr>
          <p:cNvPr id="262" name="Rechteck 160">
            <a:extLst>
              <a:ext uri="{FF2B5EF4-FFF2-40B4-BE49-F238E27FC236}">
                <a16:creationId xmlns:a16="http://schemas.microsoft.com/office/drawing/2014/main" id="{CC306E04-F305-4E07-9127-698516CD37B4}"/>
              </a:ext>
            </a:extLst>
          </p:cNvPr>
          <p:cNvSpPr>
            <a:spLocks/>
          </p:cNvSpPr>
          <p:nvPr/>
        </p:nvSpPr>
        <p:spPr>
          <a:xfrm>
            <a:off x="3658187" y="4257612"/>
            <a:ext cx="1170518" cy="2996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54000" tIns="36000" rIns="36000" bIns="36000" rtlCol="0" anchor="ctr" anchorCtr="0">
            <a:noAutofit/>
          </a:bodyPr>
          <a:lstStyle/>
          <a:p>
            <a:pPr defTabSz="9144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</a:pPr>
            <a:r>
              <a:rPr lang="de-DE" sz="1000" kern="0" dirty="0">
                <a:solidFill>
                  <a:srgbClr val="000000"/>
                </a:solidFill>
                <a:latin typeface="Arial"/>
              </a:rPr>
              <a:t>Produktionssystem</a:t>
            </a:r>
          </a:p>
        </p:txBody>
      </p:sp>
      <p:cxnSp>
        <p:nvCxnSpPr>
          <p:cNvPr id="263" name="Gerader Verbinder 162">
            <a:extLst>
              <a:ext uri="{FF2B5EF4-FFF2-40B4-BE49-F238E27FC236}">
                <a16:creationId xmlns:a16="http://schemas.microsoft.com/office/drawing/2014/main" id="{DB5B8EA4-C0DA-46F2-87E7-7AA676EBACAF}"/>
              </a:ext>
            </a:extLst>
          </p:cNvPr>
          <p:cNvCxnSpPr>
            <a:cxnSpLocks/>
          </p:cNvCxnSpPr>
          <p:nvPr/>
        </p:nvCxnSpPr>
        <p:spPr>
          <a:xfrm flipH="1">
            <a:off x="3594549" y="4407442"/>
            <a:ext cx="63638" cy="0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264" name="Rechteck 160">
            <a:extLst>
              <a:ext uri="{FF2B5EF4-FFF2-40B4-BE49-F238E27FC236}">
                <a16:creationId xmlns:a16="http://schemas.microsoft.com/office/drawing/2014/main" id="{7B9668DB-371F-4025-9A98-A3EA64B4C881}"/>
              </a:ext>
            </a:extLst>
          </p:cNvPr>
          <p:cNvSpPr>
            <a:spLocks/>
          </p:cNvSpPr>
          <p:nvPr/>
        </p:nvSpPr>
        <p:spPr>
          <a:xfrm>
            <a:off x="4972552" y="4257612"/>
            <a:ext cx="1186560" cy="2996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54000" tIns="36000" rIns="36000" bIns="36000" rtlCol="0" anchor="ctr" anchorCtr="0">
            <a:noAutofit/>
          </a:bodyPr>
          <a:lstStyle/>
          <a:p>
            <a:pPr defTabSz="9144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</a:pPr>
            <a:r>
              <a:rPr lang="de-DE" sz="1000" kern="0" dirty="0">
                <a:solidFill>
                  <a:srgbClr val="000000"/>
                </a:solidFill>
                <a:latin typeface="Arial"/>
              </a:rPr>
              <a:t>Material- &amp; Ver-</a:t>
            </a:r>
            <a:r>
              <a:rPr lang="de-DE" sz="1000" kern="0" dirty="0" err="1">
                <a:solidFill>
                  <a:srgbClr val="000000"/>
                </a:solidFill>
                <a:latin typeface="Arial"/>
              </a:rPr>
              <a:t>fahrensentwicklung</a:t>
            </a:r>
            <a:endParaRPr lang="de-DE" sz="10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5" name="Gerader Verbinder 162">
            <a:extLst>
              <a:ext uri="{FF2B5EF4-FFF2-40B4-BE49-F238E27FC236}">
                <a16:creationId xmlns:a16="http://schemas.microsoft.com/office/drawing/2014/main" id="{77AAD6C3-24DF-450F-A1EF-3CAD45E2A4CD}"/>
              </a:ext>
            </a:extLst>
          </p:cNvPr>
          <p:cNvCxnSpPr>
            <a:cxnSpLocks/>
          </p:cNvCxnSpPr>
          <p:nvPr/>
        </p:nvCxnSpPr>
        <p:spPr>
          <a:xfrm flipH="1">
            <a:off x="4906236" y="4407442"/>
            <a:ext cx="63638" cy="0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sp>
        <p:nvSpPr>
          <p:cNvPr id="266" name="Rechteck 160">
            <a:extLst>
              <a:ext uri="{FF2B5EF4-FFF2-40B4-BE49-F238E27FC236}">
                <a16:creationId xmlns:a16="http://schemas.microsoft.com/office/drawing/2014/main" id="{3FF1445F-F2A8-4012-A22F-7AB8DF4F28DA}"/>
              </a:ext>
            </a:extLst>
          </p:cNvPr>
          <p:cNvSpPr>
            <a:spLocks/>
          </p:cNvSpPr>
          <p:nvPr/>
        </p:nvSpPr>
        <p:spPr>
          <a:xfrm>
            <a:off x="6284238" y="4257612"/>
            <a:ext cx="1186560" cy="2996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54000" tIns="36000" rIns="36000" bIns="36000" rtlCol="0" anchor="ctr" anchorCtr="0">
            <a:noAutofit/>
          </a:bodyPr>
          <a:lstStyle/>
          <a:p>
            <a:pPr defTabSz="9144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</a:pPr>
            <a:r>
              <a:rPr lang="de-DE" sz="1000" kern="0" dirty="0">
                <a:solidFill>
                  <a:srgbClr val="000000"/>
                </a:solidFill>
                <a:latin typeface="Arial"/>
              </a:rPr>
              <a:t>Sonder-</a:t>
            </a:r>
            <a:r>
              <a:rPr lang="de-DE" sz="1000" kern="0" dirty="0" err="1">
                <a:solidFill>
                  <a:srgbClr val="000000"/>
                </a:solidFill>
                <a:latin typeface="Arial"/>
              </a:rPr>
              <a:t>maschinenbau</a:t>
            </a:r>
            <a:endParaRPr lang="de-DE" sz="10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7" name="Gerader Verbinder 162">
            <a:extLst>
              <a:ext uri="{FF2B5EF4-FFF2-40B4-BE49-F238E27FC236}">
                <a16:creationId xmlns:a16="http://schemas.microsoft.com/office/drawing/2014/main" id="{1D1B808F-AF07-46F8-A1E1-514FB3D18902}"/>
              </a:ext>
            </a:extLst>
          </p:cNvPr>
          <p:cNvCxnSpPr>
            <a:cxnSpLocks/>
          </p:cNvCxnSpPr>
          <p:nvPr/>
        </p:nvCxnSpPr>
        <p:spPr>
          <a:xfrm flipH="1">
            <a:off x="6217922" y="4407442"/>
            <a:ext cx="63638" cy="0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grpSp>
        <p:nvGrpSpPr>
          <p:cNvPr id="268" name="Group 19">
            <a:extLst>
              <a:ext uri="{FF2B5EF4-FFF2-40B4-BE49-F238E27FC236}">
                <a16:creationId xmlns:a16="http://schemas.microsoft.com/office/drawing/2014/main" id="{99CFED81-BE6A-4EF2-AB94-006C9A04F000}"/>
              </a:ext>
            </a:extLst>
          </p:cNvPr>
          <p:cNvGrpSpPr/>
          <p:nvPr/>
        </p:nvGrpSpPr>
        <p:grpSpPr>
          <a:xfrm>
            <a:off x="969919" y="4932994"/>
            <a:ext cx="1234156" cy="299660"/>
            <a:chOff x="2760040" y="5449977"/>
            <a:chExt cx="1234156" cy="314316"/>
          </a:xfrm>
        </p:grpSpPr>
        <p:sp>
          <p:nvSpPr>
            <p:cNvPr id="269" name="Rechteck 161">
              <a:extLst>
                <a:ext uri="{FF2B5EF4-FFF2-40B4-BE49-F238E27FC236}">
                  <a16:creationId xmlns:a16="http://schemas.microsoft.com/office/drawing/2014/main" id="{A9111609-936F-43D6-B768-6E496395A8F8}"/>
                </a:ext>
              </a:extLst>
            </p:cNvPr>
            <p:cNvSpPr>
              <a:spLocks/>
            </p:cNvSpPr>
            <p:nvPr/>
          </p:nvSpPr>
          <p:spPr>
            <a:xfrm>
              <a:off x="2823678" y="5449977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Personal</a:t>
              </a:r>
            </a:p>
          </p:txBody>
        </p:sp>
        <p:cxnSp>
          <p:nvCxnSpPr>
            <p:cNvPr id="270" name="Gerader Verbinder 163">
              <a:extLst>
                <a:ext uri="{FF2B5EF4-FFF2-40B4-BE49-F238E27FC236}">
                  <a16:creationId xmlns:a16="http://schemas.microsoft.com/office/drawing/2014/main" id="{CB8B3171-51C6-42E3-967F-7A4D0B87E6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5607135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grpSp>
        <p:nvGrpSpPr>
          <p:cNvPr id="271" name="Group 15">
            <a:extLst>
              <a:ext uri="{FF2B5EF4-FFF2-40B4-BE49-F238E27FC236}">
                <a16:creationId xmlns:a16="http://schemas.microsoft.com/office/drawing/2014/main" id="{CA0B9BAE-D6AB-41BF-97A5-957E6A4E8BB0}"/>
              </a:ext>
            </a:extLst>
          </p:cNvPr>
          <p:cNvGrpSpPr/>
          <p:nvPr/>
        </p:nvGrpSpPr>
        <p:grpSpPr>
          <a:xfrm>
            <a:off x="969919" y="4595303"/>
            <a:ext cx="1234156" cy="299660"/>
            <a:chOff x="2761782" y="4739607"/>
            <a:chExt cx="1234156" cy="314316"/>
          </a:xfrm>
        </p:grpSpPr>
        <p:cxnSp>
          <p:nvCxnSpPr>
            <p:cNvPr id="272" name="Gerader Verbinder 169">
              <a:extLst>
                <a:ext uri="{FF2B5EF4-FFF2-40B4-BE49-F238E27FC236}">
                  <a16:creationId xmlns:a16="http://schemas.microsoft.com/office/drawing/2014/main" id="{64CD79D7-405B-41E0-9710-3978004FD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1782" y="4896765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  <p:sp>
          <p:nvSpPr>
            <p:cNvPr id="273" name="Rechteck 170">
              <a:extLst>
                <a:ext uri="{FF2B5EF4-FFF2-40B4-BE49-F238E27FC236}">
                  <a16:creationId xmlns:a16="http://schemas.microsoft.com/office/drawing/2014/main" id="{7AB36497-0800-49FE-A72E-7DCDA46A0FB5}"/>
                </a:ext>
              </a:extLst>
            </p:cNvPr>
            <p:cNvSpPr>
              <a:spLocks/>
            </p:cNvSpPr>
            <p:nvPr/>
          </p:nvSpPr>
          <p:spPr>
            <a:xfrm>
              <a:off x="2825420" y="4739607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Einkauf</a:t>
              </a:r>
            </a:p>
          </p:txBody>
        </p:sp>
      </p:grpSp>
      <p:grpSp>
        <p:nvGrpSpPr>
          <p:cNvPr id="274" name="Group 22">
            <a:extLst>
              <a:ext uri="{FF2B5EF4-FFF2-40B4-BE49-F238E27FC236}">
                <a16:creationId xmlns:a16="http://schemas.microsoft.com/office/drawing/2014/main" id="{CE788686-E0F5-49DA-9102-451C4856BD1C}"/>
              </a:ext>
            </a:extLst>
          </p:cNvPr>
          <p:cNvGrpSpPr/>
          <p:nvPr/>
        </p:nvGrpSpPr>
        <p:grpSpPr>
          <a:xfrm>
            <a:off x="969919" y="4257612"/>
            <a:ext cx="1232217" cy="299660"/>
            <a:chOff x="1454150" y="4384422"/>
            <a:chExt cx="1232217" cy="314316"/>
          </a:xfrm>
        </p:grpSpPr>
        <p:sp>
          <p:nvSpPr>
            <p:cNvPr id="275" name="Rechteck 138">
              <a:extLst>
                <a:ext uri="{FF2B5EF4-FFF2-40B4-BE49-F238E27FC236}">
                  <a16:creationId xmlns:a16="http://schemas.microsoft.com/office/drawing/2014/main" id="{1B41A46D-E63D-4C19-850E-9C4CB21BA657}"/>
                </a:ext>
              </a:extLst>
            </p:cNvPr>
            <p:cNvSpPr>
              <a:spLocks/>
            </p:cNvSpPr>
            <p:nvPr/>
          </p:nvSpPr>
          <p:spPr>
            <a:xfrm>
              <a:off x="1515849" y="4384422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Vertriebskoor-dination</a:t>
              </a: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/Marketing</a:t>
              </a:r>
            </a:p>
          </p:txBody>
        </p:sp>
        <p:cxnSp>
          <p:nvCxnSpPr>
            <p:cNvPr id="276" name="Gerader Verbinder 157">
              <a:extLst>
                <a:ext uri="{FF2B5EF4-FFF2-40B4-BE49-F238E27FC236}">
                  <a16:creationId xmlns:a16="http://schemas.microsoft.com/office/drawing/2014/main" id="{108ACD9F-89DC-4B29-A7D5-D333F0C630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4150" y="4541580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grpSp>
        <p:nvGrpSpPr>
          <p:cNvPr id="277" name="Group 91">
            <a:extLst>
              <a:ext uri="{FF2B5EF4-FFF2-40B4-BE49-F238E27FC236}">
                <a16:creationId xmlns:a16="http://schemas.microsoft.com/office/drawing/2014/main" id="{3A49CE4A-A15F-406E-B14A-90C02E6D44C1}"/>
              </a:ext>
            </a:extLst>
          </p:cNvPr>
          <p:cNvGrpSpPr/>
          <p:nvPr/>
        </p:nvGrpSpPr>
        <p:grpSpPr>
          <a:xfrm>
            <a:off x="969919" y="5606267"/>
            <a:ext cx="1234156" cy="299660"/>
            <a:chOff x="2760040" y="5449977"/>
            <a:chExt cx="1234156" cy="314316"/>
          </a:xfrm>
        </p:grpSpPr>
        <p:sp>
          <p:nvSpPr>
            <p:cNvPr id="278" name="Rechteck 161">
              <a:extLst>
                <a:ext uri="{FF2B5EF4-FFF2-40B4-BE49-F238E27FC236}">
                  <a16:creationId xmlns:a16="http://schemas.microsoft.com/office/drawing/2014/main" id="{C04E032C-2B6B-4FA0-A10E-C3E401816E2E}"/>
                </a:ext>
              </a:extLst>
            </p:cNvPr>
            <p:cNvSpPr>
              <a:spLocks/>
            </p:cNvSpPr>
            <p:nvPr/>
          </p:nvSpPr>
          <p:spPr>
            <a:xfrm>
              <a:off x="2823678" y="5449977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Recht</a:t>
              </a:r>
            </a:p>
          </p:txBody>
        </p:sp>
        <p:cxnSp>
          <p:nvCxnSpPr>
            <p:cNvPr id="279" name="Gerader Verbinder 163">
              <a:extLst>
                <a:ext uri="{FF2B5EF4-FFF2-40B4-BE49-F238E27FC236}">
                  <a16:creationId xmlns:a16="http://schemas.microsoft.com/office/drawing/2014/main" id="{C418A22F-6455-4A9F-994E-CF82B8A6F5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5607135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grpSp>
        <p:nvGrpSpPr>
          <p:cNvPr id="280" name="Group 108">
            <a:extLst>
              <a:ext uri="{FF2B5EF4-FFF2-40B4-BE49-F238E27FC236}">
                <a16:creationId xmlns:a16="http://schemas.microsoft.com/office/drawing/2014/main" id="{19800884-2DAB-409E-923E-532B172BB56B}"/>
              </a:ext>
            </a:extLst>
          </p:cNvPr>
          <p:cNvGrpSpPr/>
          <p:nvPr/>
        </p:nvGrpSpPr>
        <p:grpSpPr>
          <a:xfrm>
            <a:off x="969919" y="5943959"/>
            <a:ext cx="1234156" cy="299660"/>
            <a:chOff x="2760040" y="5449977"/>
            <a:chExt cx="1234156" cy="314316"/>
          </a:xfrm>
        </p:grpSpPr>
        <p:sp>
          <p:nvSpPr>
            <p:cNvPr id="281" name="Rechteck 161">
              <a:extLst>
                <a:ext uri="{FF2B5EF4-FFF2-40B4-BE49-F238E27FC236}">
                  <a16:creationId xmlns:a16="http://schemas.microsoft.com/office/drawing/2014/main" id="{818D34EA-E3F8-4863-883A-B92D315FDBDF}"/>
                </a:ext>
              </a:extLst>
            </p:cNvPr>
            <p:cNvSpPr>
              <a:spLocks/>
            </p:cNvSpPr>
            <p:nvPr/>
          </p:nvSpPr>
          <p:spPr>
            <a:xfrm>
              <a:off x="2823678" y="5449977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Interne Revision</a:t>
              </a:r>
            </a:p>
          </p:txBody>
        </p:sp>
        <p:cxnSp>
          <p:nvCxnSpPr>
            <p:cNvPr id="282" name="Gerader Verbinder 163">
              <a:extLst>
                <a:ext uri="{FF2B5EF4-FFF2-40B4-BE49-F238E27FC236}">
                  <a16:creationId xmlns:a16="http://schemas.microsoft.com/office/drawing/2014/main" id="{2971FAA1-7CE2-4E7D-9806-37679F7781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5607135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grpSp>
        <p:nvGrpSpPr>
          <p:cNvPr id="283" name="Group 18">
            <a:extLst>
              <a:ext uri="{FF2B5EF4-FFF2-40B4-BE49-F238E27FC236}">
                <a16:creationId xmlns:a16="http://schemas.microsoft.com/office/drawing/2014/main" id="{DAEDDED1-ADF1-48E8-B1B7-B9503A0A371A}"/>
              </a:ext>
            </a:extLst>
          </p:cNvPr>
          <p:cNvGrpSpPr/>
          <p:nvPr/>
        </p:nvGrpSpPr>
        <p:grpSpPr>
          <a:xfrm>
            <a:off x="2283493" y="4932994"/>
            <a:ext cx="1234156" cy="299660"/>
            <a:chOff x="2760040" y="5094792"/>
            <a:chExt cx="1234156" cy="314316"/>
          </a:xfrm>
        </p:grpSpPr>
        <p:sp>
          <p:nvSpPr>
            <p:cNvPr id="284" name="Rechteck 160">
              <a:extLst>
                <a:ext uri="{FF2B5EF4-FFF2-40B4-BE49-F238E27FC236}">
                  <a16:creationId xmlns:a16="http://schemas.microsoft.com/office/drawing/2014/main" id="{9E39EC24-37ED-4D84-ACDE-1FC332CFAFCA}"/>
                </a:ext>
              </a:extLst>
            </p:cNvPr>
            <p:cNvSpPr>
              <a:spLocks/>
            </p:cNvSpPr>
            <p:nvPr/>
          </p:nvSpPr>
          <p:spPr>
            <a:xfrm>
              <a:off x="2823678" y="5094792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M&amp;A</a:t>
              </a:r>
            </a:p>
          </p:txBody>
        </p:sp>
        <p:cxnSp>
          <p:nvCxnSpPr>
            <p:cNvPr id="285" name="Gerader Verbinder 162">
              <a:extLst>
                <a:ext uri="{FF2B5EF4-FFF2-40B4-BE49-F238E27FC236}">
                  <a16:creationId xmlns:a16="http://schemas.microsoft.com/office/drawing/2014/main" id="{22A40BD2-4308-4730-929E-2B7F6C6B13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5251950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grpSp>
        <p:nvGrpSpPr>
          <p:cNvPr id="286" name="Group 20">
            <a:extLst>
              <a:ext uri="{FF2B5EF4-FFF2-40B4-BE49-F238E27FC236}">
                <a16:creationId xmlns:a16="http://schemas.microsoft.com/office/drawing/2014/main" id="{776B9043-17E1-4D77-880D-C0BD30C1C775}"/>
              </a:ext>
            </a:extLst>
          </p:cNvPr>
          <p:cNvGrpSpPr/>
          <p:nvPr/>
        </p:nvGrpSpPr>
        <p:grpSpPr>
          <a:xfrm>
            <a:off x="2283493" y="5270684"/>
            <a:ext cx="1234156" cy="299660"/>
            <a:chOff x="2760040" y="5805162"/>
            <a:chExt cx="1234156" cy="314316"/>
          </a:xfrm>
        </p:grpSpPr>
        <p:cxnSp>
          <p:nvCxnSpPr>
            <p:cNvPr id="287" name="Gerader Verbinder 169">
              <a:extLst>
                <a:ext uri="{FF2B5EF4-FFF2-40B4-BE49-F238E27FC236}">
                  <a16:creationId xmlns:a16="http://schemas.microsoft.com/office/drawing/2014/main" id="{47B007E7-3AD3-450E-849F-E0F74D75A1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5962320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  <p:sp>
          <p:nvSpPr>
            <p:cNvPr id="288" name="Rechteck 170">
              <a:extLst>
                <a:ext uri="{FF2B5EF4-FFF2-40B4-BE49-F238E27FC236}">
                  <a16:creationId xmlns:a16="http://schemas.microsoft.com/office/drawing/2014/main" id="{FE9A4827-2EA3-4D04-B1B7-88C904D7B984}"/>
                </a:ext>
              </a:extLst>
            </p:cNvPr>
            <p:cNvSpPr>
              <a:spLocks/>
            </p:cNvSpPr>
            <p:nvPr/>
          </p:nvSpPr>
          <p:spPr>
            <a:xfrm>
              <a:off x="2823678" y="5805162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IT</a:t>
              </a:r>
            </a:p>
          </p:txBody>
        </p:sp>
      </p:grpSp>
      <p:grpSp>
        <p:nvGrpSpPr>
          <p:cNvPr id="289" name="Group 23">
            <a:extLst>
              <a:ext uri="{FF2B5EF4-FFF2-40B4-BE49-F238E27FC236}">
                <a16:creationId xmlns:a16="http://schemas.microsoft.com/office/drawing/2014/main" id="{EBAE5131-33A3-45FA-BA1F-91588A027E47}"/>
              </a:ext>
            </a:extLst>
          </p:cNvPr>
          <p:cNvGrpSpPr/>
          <p:nvPr/>
        </p:nvGrpSpPr>
        <p:grpSpPr>
          <a:xfrm>
            <a:off x="2283493" y="4257612"/>
            <a:ext cx="1234156" cy="299660"/>
            <a:chOff x="2760040" y="4384422"/>
            <a:chExt cx="1234156" cy="314316"/>
          </a:xfrm>
        </p:grpSpPr>
        <p:sp>
          <p:nvSpPr>
            <p:cNvPr id="290" name="Rechteck 160">
              <a:extLst>
                <a:ext uri="{FF2B5EF4-FFF2-40B4-BE49-F238E27FC236}">
                  <a16:creationId xmlns:a16="http://schemas.microsoft.com/office/drawing/2014/main" id="{74639678-7A77-4A78-9330-A0536AB0F5AD}"/>
                </a:ext>
              </a:extLst>
            </p:cNvPr>
            <p:cNvSpPr>
              <a:spLocks/>
            </p:cNvSpPr>
            <p:nvPr/>
          </p:nvSpPr>
          <p:spPr>
            <a:xfrm>
              <a:off x="2823678" y="4384422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Finanz- &amp; Rechnungswesen</a:t>
              </a:r>
            </a:p>
          </p:txBody>
        </p:sp>
        <p:cxnSp>
          <p:nvCxnSpPr>
            <p:cNvPr id="291" name="Gerader Verbinder 162">
              <a:extLst>
                <a:ext uri="{FF2B5EF4-FFF2-40B4-BE49-F238E27FC236}">
                  <a16:creationId xmlns:a16="http://schemas.microsoft.com/office/drawing/2014/main" id="{A5D0D0A7-B991-4E79-927F-6B542674F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4541580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grpSp>
        <p:nvGrpSpPr>
          <p:cNvPr id="292" name="Group 111">
            <a:extLst>
              <a:ext uri="{FF2B5EF4-FFF2-40B4-BE49-F238E27FC236}">
                <a16:creationId xmlns:a16="http://schemas.microsoft.com/office/drawing/2014/main" id="{F96A7CB1-8E89-4F77-8DCE-2882EA9AD0A1}"/>
              </a:ext>
            </a:extLst>
          </p:cNvPr>
          <p:cNvGrpSpPr/>
          <p:nvPr/>
        </p:nvGrpSpPr>
        <p:grpSpPr>
          <a:xfrm>
            <a:off x="2283493" y="4595303"/>
            <a:ext cx="1234156" cy="299660"/>
            <a:chOff x="2760040" y="4384422"/>
            <a:chExt cx="1234156" cy="314316"/>
          </a:xfrm>
        </p:grpSpPr>
        <p:sp>
          <p:nvSpPr>
            <p:cNvPr id="293" name="Rechteck 160">
              <a:extLst>
                <a:ext uri="{FF2B5EF4-FFF2-40B4-BE49-F238E27FC236}">
                  <a16:creationId xmlns:a16="http://schemas.microsoft.com/office/drawing/2014/main" id="{1ED1910F-138E-47E2-9242-634772AE22DB}"/>
                </a:ext>
              </a:extLst>
            </p:cNvPr>
            <p:cNvSpPr>
              <a:spLocks/>
            </p:cNvSpPr>
            <p:nvPr/>
          </p:nvSpPr>
          <p:spPr>
            <a:xfrm>
              <a:off x="2823678" y="4384422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0" bIns="36000" rtlCol="0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Controlling</a:t>
              </a:r>
            </a:p>
          </p:txBody>
        </p:sp>
        <p:cxnSp>
          <p:nvCxnSpPr>
            <p:cNvPr id="294" name="Gerader Verbinder 162">
              <a:extLst>
                <a:ext uri="{FF2B5EF4-FFF2-40B4-BE49-F238E27FC236}">
                  <a16:creationId xmlns:a16="http://schemas.microsoft.com/office/drawing/2014/main" id="{176DCCCC-67D7-4751-BE00-4DEE3F6A9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4541580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sp>
        <p:nvSpPr>
          <p:cNvPr id="295" name="Rechteck 151">
            <a:extLst>
              <a:ext uri="{FF2B5EF4-FFF2-40B4-BE49-F238E27FC236}">
                <a16:creationId xmlns:a16="http://schemas.microsoft.com/office/drawing/2014/main" id="{8CB6929B-4258-4999-9B7E-5D5C1C44CBCC}"/>
              </a:ext>
            </a:extLst>
          </p:cNvPr>
          <p:cNvSpPr>
            <a:spLocks/>
          </p:cNvSpPr>
          <p:nvPr/>
        </p:nvSpPr>
        <p:spPr>
          <a:xfrm>
            <a:off x="7638755" y="2795804"/>
            <a:ext cx="1252876" cy="299660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Bereich Textil</a:t>
            </a:r>
            <a:r>
              <a:rPr kumimoji="0" lang="de-DE" sz="10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1)</a:t>
            </a:r>
          </a:p>
        </p:txBody>
      </p:sp>
      <p:grpSp>
        <p:nvGrpSpPr>
          <p:cNvPr id="296" name="Group 122">
            <a:extLst>
              <a:ext uri="{FF2B5EF4-FFF2-40B4-BE49-F238E27FC236}">
                <a16:creationId xmlns:a16="http://schemas.microsoft.com/office/drawing/2014/main" id="{8B7D6D96-4521-469E-A38E-0540F00B768B}"/>
              </a:ext>
            </a:extLst>
          </p:cNvPr>
          <p:cNvGrpSpPr/>
          <p:nvPr/>
        </p:nvGrpSpPr>
        <p:grpSpPr>
          <a:xfrm>
            <a:off x="969919" y="5270905"/>
            <a:ext cx="1234156" cy="299660"/>
            <a:chOff x="2760040" y="5449977"/>
            <a:chExt cx="1234156" cy="314316"/>
          </a:xfrm>
        </p:grpSpPr>
        <p:sp>
          <p:nvSpPr>
            <p:cNvPr id="297" name="Rechteck 161">
              <a:extLst>
                <a:ext uri="{FF2B5EF4-FFF2-40B4-BE49-F238E27FC236}">
                  <a16:creationId xmlns:a16="http://schemas.microsoft.com/office/drawing/2014/main" id="{5E06879C-F4FA-4B88-8C7B-681E493D0B87}"/>
                </a:ext>
              </a:extLst>
            </p:cNvPr>
            <p:cNvSpPr>
              <a:spLocks/>
            </p:cNvSpPr>
            <p:nvPr/>
          </p:nvSpPr>
          <p:spPr>
            <a:xfrm>
              <a:off x="2823678" y="5449977"/>
              <a:ext cx="1170518" cy="3143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54000" tIns="36000" rIns="36000" bIns="36000" rtlCol="0" anchor="ctr" anchorCtr="0">
              <a:noAutofit/>
            </a:bodyPr>
            <a:lstStyle/>
            <a:p>
              <a:pPr defTabSz="914400" fontAlgn="base">
                <a:lnSpc>
                  <a:spcPct val="90000"/>
                </a:lnSpc>
                <a:spcBef>
                  <a:spcPts val="400"/>
                </a:spcBef>
                <a:spcAft>
                  <a:spcPct val="0"/>
                </a:spcAft>
              </a:pPr>
              <a:r>
                <a:rPr lang="de-DE" sz="1000" kern="0" dirty="0">
                  <a:solidFill>
                    <a:srgbClr val="000000"/>
                  </a:solidFill>
                  <a:latin typeface="Arial"/>
                </a:rPr>
                <a:t>Qualitäts- &amp; </a:t>
              </a:r>
              <a:r>
                <a:rPr lang="de-DE" sz="1000" kern="0" dirty="0" err="1">
                  <a:solidFill>
                    <a:srgbClr val="000000"/>
                  </a:solidFill>
                  <a:latin typeface="Arial"/>
                </a:rPr>
                <a:t>Umweltmgmt</a:t>
              </a:r>
              <a:r>
                <a:rPr lang="de-DE" sz="1000" kern="0" dirty="0">
                  <a:solidFill>
                    <a:srgbClr val="000000"/>
                  </a:solidFill>
                  <a:latin typeface="Arial"/>
                </a:rPr>
                <a:t>.</a:t>
              </a:r>
            </a:p>
          </p:txBody>
        </p:sp>
        <p:cxnSp>
          <p:nvCxnSpPr>
            <p:cNvPr id="298" name="Gerader Verbinder 163">
              <a:extLst>
                <a:ext uri="{FF2B5EF4-FFF2-40B4-BE49-F238E27FC236}">
                  <a16:creationId xmlns:a16="http://schemas.microsoft.com/office/drawing/2014/main" id="{6FF63E3A-604A-4BB9-A130-59A10C986B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040" y="5607135"/>
              <a:ext cx="63638" cy="0"/>
            </a:xfrm>
            <a:prstGeom prst="line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</a:ln>
            <a:effectLst/>
          </p:spPr>
        </p:cxnSp>
      </p:grpSp>
      <p:sp>
        <p:nvSpPr>
          <p:cNvPr id="299" name="Rechteck 71">
            <a:extLst>
              <a:ext uri="{FF2B5EF4-FFF2-40B4-BE49-F238E27FC236}">
                <a16:creationId xmlns:a16="http://schemas.microsoft.com/office/drawing/2014/main" id="{3ECCD13E-E71A-455C-990B-1BC53D164416}"/>
              </a:ext>
            </a:extLst>
          </p:cNvPr>
          <p:cNvSpPr>
            <a:spLocks/>
          </p:cNvSpPr>
          <p:nvPr/>
        </p:nvSpPr>
        <p:spPr>
          <a:xfrm>
            <a:off x="3594549" y="1981990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Geschäftsfeld-Leiter</a:t>
            </a:r>
          </a:p>
        </p:txBody>
      </p:sp>
      <p:sp>
        <p:nvSpPr>
          <p:cNvPr id="300" name="Rechteck 71">
            <a:extLst>
              <a:ext uri="{FF2B5EF4-FFF2-40B4-BE49-F238E27FC236}">
                <a16:creationId xmlns:a16="http://schemas.microsoft.com/office/drawing/2014/main" id="{8F02C38A-F7C5-4BCE-8110-3747E64CE96A}"/>
              </a:ext>
            </a:extLst>
          </p:cNvPr>
          <p:cNvSpPr>
            <a:spLocks/>
          </p:cNvSpPr>
          <p:nvPr/>
        </p:nvSpPr>
        <p:spPr>
          <a:xfrm>
            <a:off x="4913116" y="1981990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Geschäftsfeld-Leiter</a:t>
            </a:r>
          </a:p>
        </p:txBody>
      </p:sp>
      <p:sp>
        <p:nvSpPr>
          <p:cNvPr id="301" name="Rechteck 71">
            <a:extLst>
              <a:ext uri="{FF2B5EF4-FFF2-40B4-BE49-F238E27FC236}">
                <a16:creationId xmlns:a16="http://schemas.microsoft.com/office/drawing/2014/main" id="{1B279878-B74D-4863-B0B9-719687314FF0}"/>
              </a:ext>
            </a:extLst>
          </p:cNvPr>
          <p:cNvSpPr>
            <a:spLocks/>
          </p:cNvSpPr>
          <p:nvPr/>
        </p:nvSpPr>
        <p:spPr>
          <a:xfrm>
            <a:off x="6223658" y="1981990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Geschäftsfeld-Leiter</a:t>
            </a:r>
          </a:p>
        </p:txBody>
      </p:sp>
      <p:sp>
        <p:nvSpPr>
          <p:cNvPr id="302" name="Rechteck 4">
            <a:extLst>
              <a:ext uri="{FF2B5EF4-FFF2-40B4-BE49-F238E27FC236}">
                <a16:creationId xmlns:a16="http://schemas.microsoft.com/office/drawing/2014/main" id="{25E73266-7ADD-4BD4-B274-9FDE3CCED4A6}"/>
              </a:ext>
            </a:extLst>
          </p:cNvPr>
          <p:cNvSpPr>
            <a:spLocks/>
          </p:cNvSpPr>
          <p:nvPr/>
        </p:nvSpPr>
        <p:spPr>
          <a:xfrm>
            <a:off x="972218" y="1981990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CEO  </a:t>
            </a:r>
          </a:p>
        </p:txBody>
      </p:sp>
      <p:sp>
        <p:nvSpPr>
          <p:cNvPr id="303" name="Rechteck 69">
            <a:extLst>
              <a:ext uri="{FF2B5EF4-FFF2-40B4-BE49-F238E27FC236}">
                <a16:creationId xmlns:a16="http://schemas.microsoft.com/office/drawing/2014/main" id="{DD673FE0-FFA7-4F63-B2D1-4969CB5232AA}"/>
              </a:ext>
            </a:extLst>
          </p:cNvPr>
          <p:cNvSpPr>
            <a:spLocks/>
          </p:cNvSpPr>
          <p:nvPr/>
        </p:nvSpPr>
        <p:spPr>
          <a:xfrm>
            <a:off x="2285231" y="1981990"/>
            <a:ext cx="1252876" cy="376063"/>
          </a:xfrm>
          <a:prstGeom prst="rect">
            <a:avLst/>
          </a:prstGeom>
          <a:solidFill>
            <a:srgbClr val="808080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CFO  </a:t>
            </a:r>
          </a:p>
        </p:txBody>
      </p:sp>
      <p:sp>
        <p:nvSpPr>
          <p:cNvPr id="304" name="Rechteck 4">
            <a:extLst>
              <a:ext uri="{FF2B5EF4-FFF2-40B4-BE49-F238E27FC236}">
                <a16:creationId xmlns:a16="http://schemas.microsoft.com/office/drawing/2014/main" id="{DF731888-8921-4257-A0CC-4FC4FABE8B34}"/>
              </a:ext>
            </a:extLst>
          </p:cNvPr>
          <p:cNvSpPr>
            <a:spLocks/>
          </p:cNvSpPr>
          <p:nvPr/>
        </p:nvSpPr>
        <p:spPr>
          <a:xfrm>
            <a:off x="970935" y="1570473"/>
            <a:ext cx="1252876" cy="376063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t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E. Speckert</a:t>
            </a:r>
          </a:p>
        </p:txBody>
      </p:sp>
      <p:sp>
        <p:nvSpPr>
          <p:cNvPr id="305" name="Rechteck 4">
            <a:extLst>
              <a:ext uri="{FF2B5EF4-FFF2-40B4-BE49-F238E27FC236}">
                <a16:creationId xmlns:a16="http://schemas.microsoft.com/office/drawing/2014/main" id="{F0FD98D6-24A1-46FA-B803-60E51F8B01F9}"/>
              </a:ext>
            </a:extLst>
          </p:cNvPr>
          <p:cNvSpPr>
            <a:spLocks/>
          </p:cNvSpPr>
          <p:nvPr/>
        </p:nvSpPr>
        <p:spPr>
          <a:xfrm>
            <a:off x="2281607" y="1568228"/>
            <a:ext cx="1252876" cy="376063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t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Tobert</a:t>
            </a:r>
          </a:p>
        </p:txBody>
      </p:sp>
      <p:sp>
        <p:nvSpPr>
          <p:cNvPr id="306" name="Rechteck 4">
            <a:extLst>
              <a:ext uri="{FF2B5EF4-FFF2-40B4-BE49-F238E27FC236}">
                <a16:creationId xmlns:a16="http://schemas.microsoft.com/office/drawing/2014/main" id="{F6E2A32F-97ED-42FC-A3CB-B14856FF8327}"/>
              </a:ext>
            </a:extLst>
          </p:cNvPr>
          <p:cNvSpPr>
            <a:spLocks/>
          </p:cNvSpPr>
          <p:nvPr/>
        </p:nvSpPr>
        <p:spPr>
          <a:xfrm>
            <a:off x="3592279" y="1558776"/>
            <a:ext cx="1252876" cy="376063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t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 Steim</a:t>
            </a:r>
          </a:p>
        </p:txBody>
      </p:sp>
      <p:sp>
        <p:nvSpPr>
          <p:cNvPr id="307" name="Rechteck 4">
            <a:extLst>
              <a:ext uri="{FF2B5EF4-FFF2-40B4-BE49-F238E27FC236}">
                <a16:creationId xmlns:a16="http://schemas.microsoft.com/office/drawing/2014/main" id="{06E818C8-540E-4954-AACE-58842CBF8996}"/>
              </a:ext>
            </a:extLst>
          </p:cNvPr>
          <p:cNvSpPr>
            <a:spLocks/>
          </p:cNvSpPr>
          <p:nvPr/>
        </p:nvSpPr>
        <p:spPr>
          <a:xfrm>
            <a:off x="4910669" y="1564359"/>
            <a:ext cx="1252876" cy="376063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t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Brielmaier</a:t>
            </a:r>
          </a:p>
        </p:txBody>
      </p:sp>
      <p:sp>
        <p:nvSpPr>
          <p:cNvPr id="308" name="Rechteck 4">
            <a:extLst>
              <a:ext uri="{FF2B5EF4-FFF2-40B4-BE49-F238E27FC236}">
                <a16:creationId xmlns:a16="http://schemas.microsoft.com/office/drawing/2014/main" id="{B4033204-408A-472E-A4B3-2D9CEABA2AA8}"/>
              </a:ext>
            </a:extLst>
          </p:cNvPr>
          <p:cNvSpPr>
            <a:spLocks/>
          </p:cNvSpPr>
          <p:nvPr/>
        </p:nvSpPr>
        <p:spPr>
          <a:xfrm>
            <a:off x="6213623" y="1570976"/>
            <a:ext cx="1252876" cy="376063"/>
          </a:xfrm>
          <a:prstGeom prst="rect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72000" rIns="36000" bIns="72000" rtlCol="0" anchor="t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Fleck</a:t>
            </a:r>
          </a:p>
        </p:txBody>
      </p:sp>
      <p:cxnSp>
        <p:nvCxnSpPr>
          <p:cNvPr id="309" name="Verbinder: gewinkelt 308">
            <a:extLst>
              <a:ext uri="{FF2B5EF4-FFF2-40B4-BE49-F238E27FC236}">
                <a16:creationId xmlns:a16="http://schemas.microsoft.com/office/drawing/2014/main" id="{72C8149C-AAEA-4914-9737-F0511A5684C9}"/>
              </a:ext>
            </a:extLst>
          </p:cNvPr>
          <p:cNvCxnSpPr>
            <a:endCxn id="295" idx="0"/>
          </p:cNvCxnSpPr>
          <p:nvPr/>
        </p:nvCxnSpPr>
        <p:spPr>
          <a:xfrm>
            <a:off x="7587574" y="2358053"/>
            <a:ext cx="677619" cy="437751"/>
          </a:xfrm>
          <a:prstGeom prst="bentConnector2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504C84F-5425-4602-A2D2-F279138F5C56}"/>
              </a:ext>
            </a:extLst>
          </p:cNvPr>
          <p:cNvCxnSpPr/>
          <p:nvPr/>
        </p:nvCxnSpPr>
        <p:spPr>
          <a:xfrm flipV="1">
            <a:off x="8265193" y="1685434"/>
            <a:ext cx="0" cy="67261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Notes">
            <a:extLst>
              <a:ext uri="{FF2B5EF4-FFF2-40B4-BE49-F238E27FC236}">
                <a16:creationId xmlns:a16="http://schemas.microsoft.com/office/drawing/2014/main" id="{8219E6C0-40B4-4104-A393-2F80DF3C686E}"/>
              </a:ext>
            </a:extLst>
          </p:cNvPr>
          <p:cNvSpPr txBox="1"/>
          <p:nvPr/>
        </p:nvSpPr>
        <p:spPr>
          <a:xfrm>
            <a:off x="7052400" y="6245550"/>
            <a:ext cx="3912536" cy="110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de-DE" sz="800" b="0" dirty="0">
                <a:latin typeface="+mn-lt"/>
                <a:sym typeface="+mn-lt"/>
              </a:rPr>
              <a:t>1)</a:t>
            </a:r>
            <a:r>
              <a:rPr lang="de-CH" sz="800" b="0" dirty="0">
                <a:latin typeface="+mn-lt"/>
                <a:sym typeface="+mn-lt"/>
              </a:rPr>
              <a:t> Aktuell direkte Führung durch den CFO</a:t>
            </a:r>
          </a:p>
        </p:txBody>
      </p:sp>
      <p:sp>
        <p:nvSpPr>
          <p:cNvPr id="84" name="RBContent88">
            <a:extLst>
              <a:ext uri="{FF2B5EF4-FFF2-40B4-BE49-F238E27FC236}">
                <a16:creationId xmlns:a16="http://schemas.microsoft.com/office/drawing/2014/main" id="{0A023AB8-842A-44EE-8C0D-4A03DE505721}"/>
              </a:ext>
            </a:extLst>
          </p:cNvPr>
          <p:cNvSpPr txBox="1">
            <a:spLocks/>
          </p:cNvSpPr>
          <p:nvPr/>
        </p:nvSpPr>
        <p:spPr>
          <a:xfrm>
            <a:off x="969919" y="1229534"/>
            <a:ext cx="6500878" cy="1938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+mn-lt"/>
              </a:rPr>
              <a:t>- Geschäftsführung -</a:t>
            </a:r>
          </a:p>
        </p:txBody>
      </p:sp>
      <p:sp>
        <p:nvSpPr>
          <p:cNvPr id="85" name="Rechteck 170">
            <a:extLst>
              <a:ext uri="{FF2B5EF4-FFF2-40B4-BE49-F238E27FC236}">
                <a16:creationId xmlns:a16="http://schemas.microsoft.com/office/drawing/2014/main" id="{5ED9EDDF-B41C-48D4-B811-EF5C29292F79}"/>
              </a:ext>
            </a:extLst>
          </p:cNvPr>
          <p:cNvSpPr>
            <a:spLocks/>
          </p:cNvSpPr>
          <p:nvPr/>
        </p:nvSpPr>
        <p:spPr>
          <a:xfrm>
            <a:off x="2347131" y="5608343"/>
            <a:ext cx="1170518" cy="2996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lIns="54000" tIns="36000" rIns="36000" bIns="3600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IKS</a:t>
            </a:r>
          </a:p>
        </p:txBody>
      </p:sp>
      <p:cxnSp>
        <p:nvCxnSpPr>
          <p:cNvPr id="86" name="Gerader Verbinder 169">
            <a:extLst>
              <a:ext uri="{FF2B5EF4-FFF2-40B4-BE49-F238E27FC236}">
                <a16:creationId xmlns:a16="http://schemas.microsoft.com/office/drawing/2014/main" id="{48DC050F-45B4-4CD6-AFF9-4DCF8BA6E377}"/>
              </a:ext>
            </a:extLst>
          </p:cNvPr>
          <p:cNvCxnSpPr>
            <a:cxnSpLocks/>
          </p:cNvCxnSpPr>
          <p:nvPr/>
        </p:nvCxnSpPr>
        <p:spPr>
          <a:xfrm flipH="1">
            <a:off x="2292310" y="5754282"/>
            <a:ext cx="63638" cy="0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solid"/>
          </a:ln>
          <a:effectLst/>
        </p:spPr>
      </p:cxnSp>
      <p:pic>
        <p:nvPicPr>
          <p:cNvPr id="87" name="Grafik 86">
            <a:extLst>
              <a:ext uri="{FF2B5EF4-FFF2-40B4-BE49-F238E27FC236}">
                <a16:creationId xmlns:a16="http://schemas.microsoft.com/office/drawing/2014/main" id="{370BC628-3F30-4347-B182-870CEA0A7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997" y="2770636"/>
            <a:ext cx="1238723" cy="1298912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CA65A7F5-F13B-4052-98D2-C20418833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1" r="-1"/>
          <a:stretch/>
        </p:blipFill>
        <p:spPr>
          <a:xfrm>
            <a:off x="4920118" y="2768922"/>
            <a:ext cx="1238989" cy="1310849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73EBEF38-2D6D-484A-B0DB-7976B21C88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6" b="32341"/>
          <a:stretch/>
        </p:blipFill>
        <p:spPr>
          <a:xfrm>
            <a:off x="6223658" y="2770636"/>
            <a:ext cx="1252876" cy="1293944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E2A72C40-9E8A-41CC-9F5F-77EB1E5EB5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 b="28924"/>
          <a:stretch/>
        </p:blipFill>
        <p:spPr>
          <a:xfrm>
            <a:off x="979895" y="2770657"/>
            <a:ext cx="1239812" cy="1305072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ACA99B2E-2CD6-489C-9DAE-BEC7206958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2315" b="30258"/>
          <a:stretch/>
        </p:blipFill>
        <p:spPr>
          <a:xfrm>
            <a:off x="2281607" y="2788629"/>
            <a:ext cx="1239812" cy="1291142"/>
          </a:xfrm>
          <a:prstGeom prst="rect">
            <a:avLst/>
          </a:prstGeom>
          <a:ln>
            <a:solidFill>
              <a:srgbClr val="FFFFFF">
                <a:lumMod val="8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1990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produktionsstandorte</a:t>
            </a:r>
            <a:endParaRPr lang="en-US" sz="3200" b="1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08000" y="11255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</p:txBody>
      </p:sp>
      <p:pic>
        <p:nvPicPr>
          <p:cNvPr id="13" name="Picture 3" descr="KernLiebers_3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4959534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738688" y="4959534"/>
            <a:ext cx="45227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Stammwerk in  Schramberg</a:t>
            </a:r>
            <a:br>
              <a:rPr lang="de-DE" altLang="de-DE" sz="1400">
                <a:solidFill>
                  <a:srgbClr val="000000"/>
                </a:solidFill>
              </a:rPr>
            </a:br>
            <a:endParaRPr lang="de-DE" altLang="de-DE" sz="1400">
              <a:solidFill>
                <a:srgbClr val="000000"/>
              </a:solidFill>
            </a:endParaRPr>
          </a:p>
        </p:txBody>
      </p:sp>
      <p:pic>
        <p:nvPicPr>
          <p:cNvPr id="15" name="Picture 6" descr="KL_Auschnitt Oktober 2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8" r="1834"/>
          <a:stretch>
            <a:fillRect/>
          </a:stretch>
        </p:blipFill>
        <p:spPr bwMode="auto">
          <a:xfrm>
            <a:off x="296863" y="1652462"/>
            <a:ext cx="8517136" cy="300416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96863" y="1652462"/>
            <a:ext cx="2190750" cy="2936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i="1" dirty="0">
                <a:solidFill>
                  <a:srgbClr val="FFFFFF"/>
                </a:solidFill>
              </a:rPr>
              <a:t>1.189 Mitarbeiter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3E56023-640D-401A-BB64-376D2A0C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12</a:t>
            </a:fld>
            <a:endParaRPr lang="de-DE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D25CF0EF-DD91-4D2C-AB58-CF676237E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652" y="6238804"/>
            <a:ext cx="1637013" cy="2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defTabSz="457200" eaLnBrk="1" fontAlgn="auto" hangingPunct="1">
              <a:spcAft>
                <a:spcPts val="0"/>
              </a:spcAft>
              <a:buNone/>
              <a:defRPr/>
            </a:pPr>
            <a:r>
              <a:rPr kumimoji="0" lang="de-DE" alt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</a:rPr>
              <a:t>Stand </a:t>
            </a:r>
            <a:r>
              <a:rPr lang="de-DE" altLang="de-DE" sz="800" kern="0" dirty="0">
                <a:solidFill>
                  <a:srgbClr val="323232"/>
                </a:solidFill>
                <a:latin typeface="Arial" panose="020B0604020202020204" pitchFamily="34" charset="0"/>
              </a:rPr>
              <a:t>30.06.2021</a:t>
            </a:r>
            <a:endParaRPr lang="de-DE" sz="800" dirty="0">
              <a:solidFill>
                <a:srgbClr val="323232"/>
              </a:solidFill>
              <a:latin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Produktionsstandorte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Deutschland (I.)</a:t>
            </a: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2"/>
          <a:stretch/>
        </p:blipFill>
        <p:spPr>
          <a:xfrm>
            <a:off x="4724287" y="3808527"/>
            <a:ext cx="1742400" cy="94972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7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20792" b="21244"/>
          <a:stretch/>
        </p:blipFill>
        <p:spPr bwMode="auto">
          <a:xfrm>
            <a:off x="2646419" y="2016201"/>
            <a:ext cx="1742400" cy="94432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7850775" y="5085339"/>
            <a:ext cx="1044320" cy="2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Wuppertal</a:t>
            </a:r>
            <a:endParaRPr kumimoji="0" lang="de-DE" altLang="de-DE" sz="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3558755" y="5070077"/>
            <a:ext cx="1193075" cy="2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Schwabmünchen </a:t>
            </a:r>
            <a:endParaRPr kumimoji="0" lang="de-DE" altLang="de-DE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744322" y="5083820"/>
            <a:ext cx="931995" cy="2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Rieden </a:t>
            </a:r>
            <a:endParaRPr kumimoji="0" lang="de-DE" altLang="de-DE" sz="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7749811" y="3241059"/>
            <a:ext cx="1117179" cy="2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Schwenningen</a:t>
            </a:r>
            <a:endParaRPr kumimoji="0" lang="de-DE" altLang="de-DE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1521943" y="5041079"/>
            <a:ext cx="1044320" cy="2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Reutlingen</a:t>
            </a:r>
            <a:endParaRPr kumimoji="0" lang="de-DE" altLang="de-DE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3" name="Picture 11" descr="Luftbildaufnahme 20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96" y="3795116"/>
            <a:ext cx="1742400" cy="1026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2" descr="Gebäude 2011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50" y="3830199"/>
            <a:ext cx="1742400" cy="92882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4" descr="Luftbild 2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85" y="2008085"/>
            <a:ext cx="1742400" cy="96367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5683606" y="3248028"/>
            <a:ext cx="969942" cy="3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Hardt</a:t>
            </a:r>
            <a:b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endParaRPr kumimoji="0" lang="de-DE" altLang="de-DE" sz="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9" name="Text Box 18"/>
          <p:cNvSpPr txBox="1">
            <a:spLocks noChangeArrowheads="1"/>
          </p:cNvSpPr>
          <p:nvPr/>
        </p:nvSpPr>
        <p:spPr bwMode="auto">
          <a:xfrm>
            <a:off x="3637467" y="3141820"/>
            <a:ext cx="11202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Hardt</a:t>
            </a:r>
            <a:b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Bocholt</a:t>
            </a:r>
            <a:endParaRPr kumimoji="0" lang="de-DE" altLang="de-DE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538000" y="3240484"/>
            <a:ext cx="969942" cy="2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Schramberg</a:t>
            </a:r>
            <a:endParaRPr kumimoji="0" lang="de-DE" altLang="de-DE" sz="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1" name="Picture 20" descr="Luftbild_fe_ne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5" y="2026373"/>
            <a:ext cx="1742400" cy="94585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1" descr="Bohnert_RZ2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98" y="2017201"/>
            <a:ext cx="1742400" cy="96730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6" descr="Bohne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81" y="3179649"/>
            <a:ext cx="982085" cy="2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7" descr="Bruker_Spaleck_rg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78" y="3197937"/>
            <a:ext cx="980568" cy="2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8" descr="Haas_rg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5" y="3197937"/>
            <a:ext cx="980568" cy="2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9" descr="Eberle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96" y="4990993"/>
            <a:ext cx="983604" cy="2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0" descr="Eberle_Ried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682" y="5024557"/>
            <a:ext cx="988157" cy="2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1" descr="Geb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50" y="5026077"/>
            <a:ext cx="982085" cy="2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2" descr="Meder_rg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86" y="3202442"/>
            <a:ext cx="983604" cy="2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5" descr="Schweizer_rg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7" y="4989474"/>
            <a:ext cx="983604" cy="2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7" descr="Gebäude 1mit neuem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7" y="3817910"/>
            <a:ext cx="1742400" cy="96730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 Box 41"/>
          <p:cNvSpPr txBox="1">
            <a:spLocks noChangeArrowheads="1"/>
          </p:cNvSpPr>
          <p:nvPr/>
        </p:nvSpPr>
        <p:spPr bwMode="auto">
          <a:xfrm>
            <a:off x="4716698" y="2015681"/>
            <a:ext cx="983604" cy="20513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112 Mitarbeiter</a:t>
            </a: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2640860" y="2023333"/>
            <a:ext cx="983604" cy="20513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51 Mitarbeiter</a:t>
            </a:r>
          </a:p>
        </p:txBody>
      </p:sp>
      <p:sp>
        <p:nvSpPr>
          <p:cNvPr id="84" name="Text Box 43"/>
          <p:cNvSpPr txBox="1">
            <a:spLocks noChangeArrowheads="1"/>
          </p:cNvSpPr>
          <p:nvPr/>
        </p:nvSpPr>
        <p:spPr bwMode="auto">
          <a:xfrm>
            <a:off x="568057" y="2026372"/>
            <a:ext cx="983604" cy="20513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158 Mitarbeiter</a:t>
            </a:r>
          </a:p>
        </p:txBody>
      </p:sp>
      <p:sp>
        <p:nvSpPr>
          <p:cNvPr id="85" name="Text Box 44"/>
          <p:cNvSpPr txBox="1">
            <a:spLocks noChangeArrowheads="1"/>
          </p:cNvSpPr>
          <p:nvPr/>
        </p:nvSpPr>
        <p:spPr bwMode="auto">
          <a:xfrm>
            <a:off x="2643896" y="3788322"/>
            <a:ext cx="983604" cy="20513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528 Mitarbeiter</a:t>
            </a:r>
          </a:p>
        </p:txBody>
      </p:sp>
      <p:sp>
        <p:nvSpPr>
          <p:cNvPr id="86" name="Text Box 45"/>
          <p:cNvSpPr txBox="1">
            <a:spLocks noChangeArrowheads="1"/>
          </p:cNvSpPr>
          <p:nvPr/>
        </p:nvSpPr>
        <p:spPr bwMode="auto">
          <a:xfrm>
            <a:off x="4724288" y="3808234"/>
            <a:ext cx="982085" cy="20513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173 Mitarbeiter</a:t>
            </a:r>
          </a:p>
        </p:txBody>
      </p:sp>
      <p:sp>
        <p:nvSpPr>
          <p:cNvPr id="87" name="Text Box 46"/>
          <p:cNvSpPr txBox="1">
            <a:spLocks noChangeArrowheads="1"/>
          </p:cNvSpPr>
          <p:nvPr/>
        </p:nvSpPr>
        <p:spPr bwMode="auto">
          <a:xfrm>
            <a:off x="6882350" y="3817910"/>
            <a:ext cx="983604" cy="20513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800" i="1" kern="0" dirty="0">
                <a:solidFill>
                  <a:srgbClr val="FFFFFF"/>
                </a:solidFill>
              </a:rPr>
              <a:t>54</a:t>
            </a: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 Mitarbeiter</a:t>
            </a:r>
          </a:p>
        </p:txBody>
      </p:sp>
      <p:sp>
        <p:nvSpPr>
          <p:cNvPr id="88" name="Text Box 47"/>
          <p:cNvSpPr txBox="1">
            <a:spLocks noChangeArrowheads="1"/>
          </p:cNvSpPr>
          <p:nvPr/>
        </p:nvSpPr>
        <p:spPr bwMode="auto">
          <a:xfrm>
            <a:off x="6769586" y="2008084"/>
            <a:ext cx="983604" cy="20513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209 Mitarbeiter</a:t>
            </a:r>
          </a:p>
        </p:txBody>
      </p:sp>
      <p:sp>
        <p:nvSpPr>
          <p:cNvPr id="89" name="Text Box 49"/>
          <p:cNvSpPr txBox="1">
            <a:spLocks noChangeArrowheads="1"/>
          </p:cNvSpPr>
          <p:nvPr/>
        </p:nvSpPr>
        <p:spPr bwMode="auto">
          <a:xfrm>
            <a:off x="568057" y="3808792"/>
            <a:ext cx="983604" cy="20513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122 Mitarbeiter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D5DA91E-901C-43F1-8C34-5A22C5B3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13</a:t>
            </a:fld>
            <a:endParaRPr lang="de-DE"/>
          </a:p>
        </p:txBody>
      </p:sp>
      <p:sp>
        <p:nvSpPr>
          <p:cNvPr id="45" name="Rectangle 17">
            <a:extLst>
              <a:ext uri="{FF2B5EF4-FFF2-40B4-BE49-F238E27FC236}">
                <a16:creationId xmlns:a16="http://schemas.microsoft.com/office/drawing/2014/main" id="{AD5643AE-AC68-44AF-BC03-07B17191A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478" y="6228439"/>
            <a:ext cx="1637013" cy="2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altLang="de-DE" sz="800" kern="0" dirty="0">
                <a:solidFill>
                  <a:srgbClr val="323232"/>
                </a:solidFill>
                <a:latin typeface="Arial" panose="020B0604020202020204" pitchFamily="34" charset="0"/>
              </a:rPr>
              <a:t>Stand 30.06.2021</a:t>
            </a:r>
            <a:endParaRPr lang="de-DE" sz="800" dirty="0">
              <a:solidFill>
                <a:srgbClr val="323232"/>
              </a:solidFill>
              <a:latin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Eberle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in </a:t>
            </a:r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Schwabmünchen</a:t>
            </a:r>
            <a:endParaRPr lang="en-US" sz="3200" b="1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650439" y="5004270"/>
            <a:ext cx="1193075" cy="2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</a:rPr>
              <a:t>Schwabmünchen </a:t>
            </a:r>
            <a:endParaRPr lang="de-DE" altLang="de-DE" sz="800" i="1" dirty="0">
              <a:solidFill>
                <a:srgbClr val="000000"/>
              </a:solidFill>
            </a:endParaRPr>
          </a:p>
        </p:txBody>
      </p:sp>
      <p:pic>
        <p:nvPicPr>
          <p:cNvPr id="42" name="Picture 29" descr="Eberle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13" y="4998293"/>
            <a:ext cx="983604" cy="2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t="-7038" r="165" b="12890"/>
          <a:stretch/>
        </p:blipFill>
        <p:spPr>
          <a:xfrm>
            <a:off x="-11695" y="645415"/>
            <a:ext cx="9181789" cy="5762942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9FFCF4-6BF6-4524-A599-324FBEAE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1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Produktionsstandorte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Deutschland (II.)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165511" y="1994452"/>
            <a:ext cx="7088880" cy="3266269"/>
            <a:chOff x="1165511" y="1994452"/>
            <a:chExt cx="7088880" cy="3266269"/>
          </a:xfrm>
        </p:grpSpPr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>
              <a:off x="2177825" y="3216161"/>
              <a:ext cx="1118698" cy="234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000" dirty="0">
                  <a:solidFill>
                    <a:srgbClr val="000000"/>
                  </a:solidFill>
                </a:rPr>
                <a:t>Ruhla</a:t>
              </a:r>
              <a:endParaRPr lang="de-DE" altLang="de-DE" sz="800" i="1" dirty="0">
                <a:solidFill>
                  <a:srgbClr val="000000"/>
                </a:solidFill>
              </a:endParaRPr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4603748" y="3208959"/>
              <a:ext cx="971460" cy="234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000">
                  <a:solidFill>
                    <a:srgbClr val="000000"/>
                  </a:solidFill>
                </a:rPr>
                <a:t>Chemnitz</a:t>
              </a:r>
              <a:endParaRPr lang="de-DE" altLang="de-DE" sz="1000" i="1">
                <a:solidFill>
                  <a:srgbClr val="000000"/>
                </a:solidFill>
              </a:endParaRPr>
            </a:p>
          </p:txBody>
        </p:sp>
        <p:sp>
          <p:nvSpPr>
            <p:cNvPr id="70" name="Text Box 10"/>
            <p:cNvSpPr txBox="1">
              <a:spLocks noChangeArrowheads="1"/>
            </p:cNvSpPr>
            <p:nvPr/>
          </p:nvSpPr>
          <p:spPr bwMode="auto">
            <a:xfrm>
              <a:off x="7035511" y="3216269"/>
              <a:ext cx="121888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000" dirty="0">
                  <a:solidFill>
                    <a:srgbClr val="000000"/>
                  </a:solidFill>
                </a:rPr>
                <a:t>Göppingen</a:t>
              </a:r>
              <a:endParaRPr lang="de-DE" altLang="de-DE" sz="1000" i="1" dirty="0">
                <a:solidFill>
                  <a:srgbClr val="000000"/>
                </a:solidFill>
              </a:endParaRPr>
            </a:p>
          </p:txBody>
        </p:sp>
        <p:pic>
          <p:nvPicPr>
            <p:cNvPr id="71" name="Picture 13" descr="Bild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294" y="2003677"/>
              <a:ext cx="1865507" cy="1033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15" descr="TPF Gebaude aussen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511" y="2002050"/>
              <a:ext cx="1863990" cy="103480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54934" y="3812600"/>
              <a:ext cx="1862471" cy="10332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24" descr="100_08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806" y="1996366"/>
              <a:ext cx="1865507" cy="103480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33" descr="NAPLAFA_rg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806" y="3167932"/>
              <a:ext cx="983604" cy="27655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34" descr="Saxonia_Textile-Parts_rg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294" y="3175243"/>
              <a:ext cx="983604" cy="27655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36" descr="Thueringer_RZ_rgb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511" y="3175135"/>
              <a:ext cx="979050" cy="27503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39" descr="Saxonia_Umformtechnik_rgb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810" y="2875893"/>
              <a:ext cx="983604" cy="27503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 Box 40"/>
            <p:cNvSpPr txBox="1">
              <a:spLocks noChangeArrowheads="1"/>
            </p:cNvSpPr>
            <p:nvPr/>
          </p:nvSpPr>
          <p:spPr bwMode="auto">
            <a:xfrm>
              <a:off x="6052811" y="3812600"/>
              <a:ext cx="983604" cy="20513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i="1" dirty="0">
                  <a:solidFill>
                    <a:srgbClr val="FFFFFF"/>
                  </a:solidFill>
                </a:rPr>
                <a:t> 139 Mitarbeiter</a:t>
              </a:r>
            </a:p>
          </p:txBody>
        </p:sp>
        <p:sp>
          <p:nvSpPr>
            <p:cNvPr id="80" name="Text Box 48"/>
            <p:cNvSpPr txBox="1">
              <a:spLocks noChangeArrowheads="1"/>
            </p:cNvSpPr>
            <p:nvPr/>
          </p:nvSpPr>
          <p:spPr bwMode="auto">
            <a:xfrm>
              <a:off x="1165511" y="1994452"/>
              <a:ext cx="983604" cy="20513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i="1" dirty="0">
                  <a:solidFill>
                    <a:srgbClr val="FFFFFF"/>
                  </a:solidFill>
                </a:rPr>
                <a:t>46 Mitarbeiter</a:t>
              </a:r>
            </a:p>
          </p:txBody>
        </p:sp>
        <p:sp>
          <p:nvSpPr>
            <p:cNvPr id="81" name="Text Box 50"/>
            <p:cNvSpPr txBox="1">
              <a:spLocks noChangeArrowheads="1"/>
            </p:cNvSpPr>
            <p:nvPr/>
          </p:nvSpPr>
          <p:spPr bwMode="auto">
            <a:xfrm>
              <a:off x="6051294" y="2003677"/>
              <a:ext cx="1194592" cy="20513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i="1" dirty="0">
                  <a:solidFill>
                    <a:srgbClr val="FFFFFF"/>
                  </a:solidFill>
                </a:rPr>
                <a:t>148 + 131 Mitarbeiter</a:t>
              </a:r>
            </a:p>
          </p:txBody>
        </p:sp>
        <p:sp>
          <p:nvSpPr>
            <p:cNvPr id="82" name="Text Box 51"/>
            <p:cNvSpPr txBox="1">
              <a:spLocks noChangeArrowheads="1"/>
            </p:cNvSpPr>
            <p:nvPr/>
          </p:nvSpPr>
          <p:spPr bwMode="auto">
            <a:xfrm>
              <a:off x="3633806" y="1996366"/>
              <a:ext cx="983604" cy="20513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i="1" dirty="0">
                  <a:solidFill>
                    <a:srgbClr val="FFFFFF"/>
                  </a:solidFill>
                </a:rPr>
                <a:t>87 Mitarbeiter</a:t>
              </a:r>
            </a:p>
          </p:txBody>
        </p:sp>
        <p:sp>
          <p:nvSpPr>
            <p:cNvPr id="83" name="Text Box 10"/>
            <p:cNvSpPr txBox="1">
              <a:spLocks noChangeArrowheads="1"/>
            </p:cNvSpPr>
            <p:nvPr/>
          </p:nvSpPr>
          <p:spPr bwMode="auto">
            <a:xfrm>
              <a:off x="4620794" y="4999332"/>
              <a:ext cx="121888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000" dirty="0">
                  <a:solidFill>
                    <a:srgbClr val="000000"/>
                  </a:solidFill>
                </a:rPr>
                <a:t>Schwabach</a:t>
              </a:r>
              <a:endParaRPr lang="de-DE" altLang="de-DE" sz="1000" i="1" dirty="0">
                <a:solidFill>
                  <a:srgbClr val="000000"/>
                </a:solidFill>
              </a:endParaRPr>
            </a:p>
          </p:txBody>
        </p:sp>
        <p:pic>
          <p:nvPicPr>
            <p:cNvPr id="84" name="Picture 23" descr="Leistner Geboide20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7" r="-2214" b="26427"/>
            <a:stretch>
              <a:fillRect/>
            </a:stretch>
          </p:blipFill>
          <p:spPr bwMode="auto">
            <a:xfrm>
              <a:off x="3633806" y="3812600"/>
              <a:ext cx="1862471" cy="103176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5" descr="Leistner_Textile_rgb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190" y="4984165"/>
              <a:ext cx="988157" cy="27655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40"/>
            <p:cNvSpPr txBox="1">
              <a:spLocks noChangeArrowheads="1"/>
            </p:cNvSpPr>
            <p:nvPr/>
          </p:nvSpPr>
          <p:spPr bwMode="auto">
            <a:xfrm>
              <a:off x="3637190" y="3812600"/>
              <a:ext cx="983604" cy="20513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i="1" dirty="0">
                  <a:solidFill>
                    <a:srgbClr val="FFFFFF"/>
                  </a:solidFill>
                </a:rPr>
                <a:t>37 Mitarbeiter</a:t>
              </a:r>
            </a:p>
          </p:txBody>
        </p:sp>
        <p:sp>
          <p:nvSpPr>
            <p:cNvPr id="88" name="Text Box 10"/>
            <p:cNvSpPr txBox="1">
              <a:spLocks noChangeArrowheads="1"/>
            </p:cNvSpPr>
            <p:nvPr/>
          </p:nvSpPr>
          <p:spPr bwMode="auto">
            <a:xfrm>
              <a:off x="6925919" y="4991722"/>
              <a:ext cx="121888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000" dirty="0">
                  <a:solidFill>
                    <a:srgbClr val="000000"/>
                  </a:solidFill>
                </a:rPr>
                <a:t>Marktschellenberg</a:t>
              </a:r>
              <a:endParaRPr lang="de-DE" altLang="de-DE" sz="1000" i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5" name="Grafik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34" y="5006981"/>
            <a:ext cx="840574" cy="257506"/>
          </a:xfrm>
          <a:prstGeom prst="rect">
            <a:avLst/>
          </a:prstGeom>
        </p:spPr>
      </p:pic>
      <p:pic>
        <p:nvPicPr>
          <p:cNvPr id="8194" name="Picture 2" descr="https://d3rzp7j7tvcflt.cloudfront.net/fileadmin/user_upload/DE/Unternehmen/Weltweite-Praesenz/SNG_Gebaeude_Schnoering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6" b="3520"/>
          <a:stretch/>
        </p:blipFill>
        <p:spPr bwMode="auto">
          <a:xfrm>
            <a:off x="1165511" y="3810629"/>
            <a:ext cx="1863990" cy="103517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8"/>
          <p:cNvSpPr txBox="1">
            <a:spLocks noChangeArrowheads="1"/>
          </p:cNvSpPr>
          <p:nvPr/>
        </p:nvSpPr>
        <p:spPr bwMode="auto">
          <a:xfrm>
            <a:off x="1165511" y="3803610"/>
            <a:ext cx="983604" cy="20513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211 Mitarbeiter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207603" y="5000566"/>
            <a:ext cx="10086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</a:rPr>
              <a:t>Schalksmühle</a:t>
            </a:r>
            <a:endParaRPr lang="de-DE" altLang="de-DE" sz="1000" i="1" dirty="0">
              <a:solidFill>
                <a:srgbClr val="000000"/>
              </a:solidFill>
            </a:endParaRPr>
          </a:p>
        </p:txBody>
      </p:sp>
      <p:pic>
        <p:nvPicPr>
          <p:cNvPr id="38" name="Picture 2" descr="Logo Schnöring | Wire &amp; Bending System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00" y="4995353"/>
            <a:ext cx="1046403" cy="41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6532567-77E5-4C71-B062-A917548B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15</a:t>
            </a:fld>
            <a:endParaRPr lang="de-DE"/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41A16521-84AD-4E4B-B65E-1EDB7EC1F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837" y="6263836"/>
            <a:ext cx="1637013" cy="2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altLang="de-DE" sz="800" kern="0" dirty="0">
                <a:solidFill>
                  <a:srgbClr val="323232"/>
                </a:solidFill>
                <a:latin typeface="Arial" panose="020B0604020202020204" pitchFamily="34" charset="0"/>
              </a:rPr>
              <a:t>Stand 30.06.2021</a:t>
            </a:r>
            <a:endParaRPr lang="de-DE" sz="800" dirty="0">
              <a:solidFill>
                <a:srgbClr val="323232"/>
              </a:solidFill>
              <a:latin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Produktionsstandorte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Europa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22207" y="1167083"/>
            <a:ext cx="164592" cy="3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768262" y="2476432"/>
            <a:ext cx="8414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err="1">
                <a:solidFill>
                  <a:srgbClr val="000000"/>
                </a:solidFill>
              </a:rPr>
              <a:t>Bottanuco</a:t>
            </a:r>
            <a:r>
              <a:rPr lang="de-DE" altLang="de-DE" sz="1000" dirty="0">
                <a:solidFill>
                  <a:srgbClr val="000000"/>
                </a:solidFill>
              </a:rPr>
              <a:t>,</a:t>
            </a:r>
            <a:br>
              <a:rPr lang="de-DE" altLang="de-DE" sz="1000" dirty="0">
                <a:solidFill>
                  <a:srgbClr val="000000"/>
                </a:solidFill>
              </a:rPr>
            </a:br>
            <a:r>
              <a:rPr lang="de-DE" altLang="de-DE" sz="1000" dirty="0">
                <a:solidFill>
                  <a:srgbClr val="000000"/>
                </a:solidFill>
              </a:rPr>
              <a:t>Italien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432915" y="4121204"/>
            <a:ext cx="10443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err="1">
                <a:solidFill>
                  <a:srgbClr val="000000"/>
                </a:solidFill>
              </a:rPr>
              <a:t>Myszków</a:t>
            </a:r>
            <a:r>
              <a:rPr lang="de-DE" altLang="de-DE" sz="1000" dirty="0">
                <a:solidFill>
                  <a:srgbClr val="000000"/>
                </a:solidFill>
              </a:rPr>
              <a:t>,</a:t>
            </a:r>
            <a:br>
              <a:rPr lang="de-DE" altLang="de-DE" sz="1000" dirty="0">
                <a:solidFill>
                  <a:srgbClr val="000000"/>
                </a:solidFill>
              </a:rPr>
            </a:br>
            <a:r>
              <a:rPr lang="de-DE" altLang="de-DE" sz="1000" dirty="0">
                <a:solidFill>
                  <a:srgbClr val="000000"/>
                </a:solidFill>
              </a:rPr>
              <a:t>Polen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21047" y="2418034"/>
            <a:ext cx="2091457" cy="4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</a:rPr>
              <a:t>Gainsborough,</a:t>
            </a:r>
            <a:br>
              <a:rPr lang="de-DE" altLang="de-DE" sz="1000" dirty="0">
                <a:solidFill>
                  <a:srgbClr val="000000"/>
                </a:solidFill>
              </a:rPr>
            </a:br>
            <a:r>
              <a:rPr lang="de-DE" altLang="de-DE" sz="1000" dirty="0">
                <a:solidFill>
                  <a:srgbClr val="000000"/>
                </a:solidFill>
              </a:rPr>
              <a:t>England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511564" y="2404485"/>
            <a:ext cx="906676" cy="37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err="1">
                <a:solidFill>
                  <a:srgbClr val="000000"/>
                </a:solidFill>
              </a:rPr>
              <a:t>Famalicao</a:t>
            </a:r>
            <a:r>
              <a:rPr lang="de-DE" altLang="de-DE" sz="1000" dirty="0">
                <a:solidFill>
                  <a:srgbClr val="000000"/>
                </a:solidFill>
              </a:rPr>
              <a:t>,</a:t>
            </a:r>
            <a:br>
              <a:rPr lang="de-DE" altLang="de-DE" sz="1000" dirty="0">
                <a:solidFill>
                  <a:srgbClr val="000000"/>
                </a:solidFill>
              </a:rPr>
            </a:br>
            <a:r>
              <a:rPr lang="de-DE" altLang="de-DE" sz="1000" dirty="0">
                <a:solidFill>
                  <a:srgbClr val="000000"/>
                </a:solidFill>
              </a:rPr>
              <a:t>Portugal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537752" y="2413518"/>
            <a:ext cx="1081201" cy="37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Milheiros-Maia,</a:t>
            </a:r>
            <a:br>
              <a:rPr lang="de-DE" altLang="de-DE" sz="1000">
                <a:solidFill>
                  <a:srgbClr val="000000"/>
                </a:solidFill>
              </a:rPr>
            </a:br>
            <a:r>
              <a:rPr lang="de-DE" altLang="de-DE" sz="1000">
                <a:solidFill>
                  <a:srgbClr val="000000"/>
                </a:solidFill>
              </a:rPr>
              <a:t>Portugal</a:t>
            </a:r>
          </a:p>
        </p:txBody>
      </p:sp>
      <p:pic>
        <p:nvPicPr>
          <p:cNvPr id="27" name="Picture 17" descr="KL-IT Buttanuco 3M20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61" y="1290211"/>
            <a:ext cx="1742408" cy="102514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Gebäude bearbeitet2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20" y="1302565"/>
            <a:ext cx="1742408" cy="102514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Gebäude 2011bearbeitet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9" y="3009638"/>
            <a:ext cx="1742408" cy="102364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PICT51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44" y="1302565"/>
            <a:ext cx="1743826" cy="102514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1" descr="Kern-Liebers UK -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2" y="1302565"/>
            <a:ext cx="1742408" cy="102514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4" descr="KL-United Kingd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2" y="2481259"/>
            <a:ext cx="919447" cy="2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6" descr="spire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20" y="2472227"/>
            <a:ext cx="766205" cy="27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7" descr="KL_ITAL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61" y="2520088"/>
            <a:ext cx="919447" cy="2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1" descr="KL-Poland_RG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9" y="4195625"/>
            <a:ext cx="915189" cy="2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4" descr="KL_Textile k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44" y="2463195"/>
            <a:ext cx="919447" cy="27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37"/>
          <p:cNvSpPr txBox="1">
            <a:spLocks noChangeArrowheads="1"/>
          </p:cNvSpPr>
          <p:nvPr/>
        </p:nvSpPr>
        <p:spPr bwMode="auto">
          <a:xfrm>
            <a:off x="551262" y="1302565"/>
            <a:ext cx="919447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28 Mitarbeiter</a:t>
            </a: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2609144" y="1302565"/>
            <a:ext cx="919447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137 Mitarbeiter</a:t>
            </a:r>
          </a:p>
        </p:txBody>
      </p:sp>
      <p:sp>
        <p:nvSpPr>
          <p:cNvPr id="54" name="Text Box 40"/>
          <p:cNvSpPr txBox="1">
            <a:spLocks noChangeArrowheads="1"/>
          </p:cNvSpPr>
          <p:nvPr/>
        </p:nvSpPr>
        <p:spPr bwMode="auto">
          <a:xfrm>
            <a:off x="4702020" y="1302565"/>
            <a:ext cx="919447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36 Mitarbeiter</a:t>
            </a:r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6867261" y="1290211"/>
            <a:ext cx="919447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56 Mitarbeiter</a:t>
            </a:r>
          </a:p>
        </p:txBody>
      </p:sp>
      <p:sp>
        <p:nvSpPr>
          <p:cNvPr id="58" name="Text Box 44"/>
          <p:cNvSpPr txBox="1">
            <a:spLocks noChangeArrowheads="1"/>
          </p:cNvSpPr>
          <p:nvPr/>
        </p:nvSpPr>
        <p:spPr bwMode="auto">
          <a:xfrm>
            <a:off x="526239" y="3009638"/>
            <a:ext cx="918027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73 Mitarbeiter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3551178" y="4131765"/>
            <a:ext cx="9052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err="1">
                <a:solidFill>
                  <a:srgbClr val="000000"/>
                </a:solidFill>
              </a:rPr>
              <a:t>Budweis</a:t>
            </a:r>
            <a:r>
              <a:rPr lang="de-DE" altLang="de-DE" sz="1000" dirty="0">
                <a:solidFill>
                  <a:srgbClr val="000000"/>
                </a:solidFill>
              </a:rPr>
              <a:t>,</a:t>
            </a:r>
            <a:br>
              <a:rPr lang="de-DE" altLang="de-DE" sz="1000" dirty="0">
                <a:solidFill>
                  <a:srgbClr val="000000"/>
                </a:solidFill>
              </a:rPr>
            </a:br>
            <a:r>
              <a:rPr lang="de-DE" altLang="de-DE" sz="1000" dirty="0">
                <a:solidFill>
                  <a:srgbClr val="000000"/>
                </a:solidFill>
              </a:rPr>
              <a:t>Tschechien</a:t>
            </a:r>
          </a:p>
        </p:txBody>
      </p:sp>
      <p:pic>
        <p:nvPicPr>
          <p:cNvPr id="47" name="Picture 15" descr="panorama 3 ohne Schornste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01" y="3009600"/>
            <a:ext cx="1743827" cy="102364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2" descr="KERN-LIEBERS_Ceska_Re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01" y="4197600"/>
            <a:ext cx="915190" cy="27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 Box 45"/>
          <p:cNvSpPr txBox="1">
            <a:spLocks noChangeArrowheads="1"/>
          </p:cNvSpPr>
          <p:nvPr/>
        </p:nvSpPr>
        <p:spPr bwMode="auto">
          <a:xfrm>
            <a:off x="2644501" y="2979079"/>
            <a:ext cx="918028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540 Mitarbeiter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01" y="3003350"/>
            <a:ext cx="1961102" cy="9987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5707013" y="4139080"/>
            <a:ext cx="12557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</a:rPr>
              <a:t>Bukarest,</a:t>
            </a:r>
            <a:br>
              <a:rPr lang="de-DE" altLang="de-DE" sz="1000" dirty="0">
                <a:solidFill>
                  <a:srgbClr val="000000"/>
                </a:solidFill>
              </a:rPr>
            </a:br>
            <a:r>
              <a:rPr lang="de-DE" altLang="de-DE" sz="1000" dirty="0">
                <a:solidFill>
                  <a:srgbClr val="000000"/>
                </a:solidFill>
              </a:rPr>
              <a:t>Rumänien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7783346" y="4143138"/>
            <a:ext cx="1045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</a:rPr>
              <a:t>Jud. </a:t>
            </a:r>
            <a:r>
              <a:rPr lang="de-DE" altLang="de-DE" sz="1000" dirty="0" err="1">
                <a:solidFill>
                  <a:srgbClr val="000000"/>
                </a:solidFill>
              </a:rPr>
              <a:t>Mures</a:t>
            </a:r>
            <a:r>
              <a:rPr lang="de-DE" altLang="de-DE" sz="1000" dirty="0">
                <a:solidFill>
                  <a:srgbClr val="000000"/>
                </a:solidFill>
              </a:rPr>
              <a:t>,</a:t>
            </a:r>
            <a:br>
              <a:rPr lang="de-DE" altLang="de-DE" sz="1000" dirty="0">
                <a:solidFill>
                  <a:srgbClr val="000000"/>
                </a:solidFill>
              </a:rPr>
            </a:br>
            <a:r>
              <a:rPr lang="de-DE" altLang="de-DE" sz="1000" dirty="0">
                <a:solidFill>
                  <a:srgbClr val="000000"/>
                </a:solidFill>
              </a:rPr>
              <a:t>Rumänien</a:t>
            </a:r>
          </a:p>
        </p:txBody>
      </p:sp>
      <p:pic>
        <p:nvPicPr>
          <p:cNvPr id="63" name="Picture 23" descr="081029_gebaeude_00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67" y="3009600"/>
            <a:ext cx="1742408" cy="102514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3" descr="KL-Carpati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47" y="4205365"/>
            <a:ext cx="916609" cy="27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46"/>
          <p:cNvSpPr txBox="1">
            <a:spLocks noChangeArrowheads="1"/>
          </p:cNvSpPr>
          <p:nvPr/>
        </p:nvSpPr>
        <p:spPr bwMode="auto">
          <a:xfrm>
            <a:off x="4787566" y="2976520"/>
            <a:ext cx="919447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31 Mitarbeiter</a:t>
            </a:r>
          </a:p>
        </p:txBody>
      </p:sp>
      <p:sp>
        <p:nvSpPr>
          <p:cNvPr id="67" name="Text Box 47"/>
          <p:cNvSpPr txBox="1">
            <a:spLocks noChangeArrowheads="1"/>
          </p:cNvSpPr>
          <p:nvPr/>
        </p:nvSpPr>
        <p:spPr bwMode="auto">
          <a:xfrm>
            <a:off x="6872978" y="3006360"/>
            <a:ext cx="919447" cy="2032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i="1" dirty="0">
                <a:solidFill>
                  <a:srgbClr val="FFFFFF"/>
                </a:solidFill>
              </a:rPr>
              <a:t>124 Mitarbeiter</a:t>
            </a:r>
          </a:p>
        </p:txBody>
      </p:sp>
      <p:pic>
        <p:nvPicPr>
          <p:cNvPr id="68" name="Grafik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6"/>
          <a:stretch>
            <a:fillRect/>
          </a:stretch>
        </p:blipFill>
        <p:spPr bwMode="auto">
          <a:xfrm>
            <a:off x="525627" y="4693919"/>
            <a:ext cx="1828141" cy="94692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47"/>
          <p:cNvSpPr txBox="1">
            <a:spLocks noChangeArrowheads="1"/>
          </p:cNvSpPr>
          <p:nvPr/>
        </p:nvSpPr>
        <p:spPr bwMode="auto">
          <a:xfrm>
            <a:off x="523813" y="4693919"/>
            <a:ext cx="1028700" cy="2143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b="0" i="1" dirty="0">
                <a:solidFill>
                  <a:schemeClr val="bg1"/>
                </a:solidFill>
              </a:rPr>
              <a:t>8 Mitarbeiter</a:t>
            </a:r>
          </a:p>
        </p:txBody>
      </p:sp>
      <p:sp>
        <p:nvSpPr>
          <p:cNvPr id="70" name="Text Box 13"/>
          <p:cNvSpPr txBox="1">
            <a:spLocks noChangeArrowheads="1"/>
          </p:cNvSpPr>
          <p:nvPr/>
        </p:nvSpPr>
        <p:spPr bwMode="auto">
          <a:xfrm>
            <a:off x="1498765" y="5786596"/>
            <a:ext cx="1169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b="0" dirty="0" err="1"/>
              <a:t>Pskov</a:t>
            </a:r>
            <a:r>
              <a:rPr lang="de-DE" altLang="de-DE" sz="1000" b="0" dirty="0"/>
              <a:t>,</a:t>
            </a:r>
            <a:br>
              <a:rPr lang="de-DE" altLang="de-DE" sz="1000" b="0" dirty="0"/>
            </a:br>
            <a:r>
              <a:rPr lang="de-DE" altLang="de-DE" sz="1000" b="0" dirty="0"/>
              <a:t>Russland</a:t>
            </a:r>
          </a:p>
        </p:txBody>
      </p:sp>
      <p:pic>
        <p:nvPicPr>
          <p:cNvPr id="71" name="Grafik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7" y="5813106"/>
            <a:ext cx="9477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Grafik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5425"/>
          <a:stretch/>
        </p:blipFill>
        <p:spPr bwMode="auto">
          <a:xfrm>
            <a:off x="2561893" y="4744719"/>
            <a:ext cx="1828800" cy="94189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Box 47"/>
          <p:cNvSpPr txBox="1">
            <a:spLocks noChangeArrowheads="1"/>
          </p:cNvSpPr>
          <p:nvPr/>
        </p:nvSpPr>
        <p:spPr bwMode="auto">
          <a:xfrm>
            <a:off x="2559014" y="4693919"/>
            <a:ext cx="1028700" cy="2143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b="0" i="1" dirty="0">
                <a:solidFill>
                  <a:schemeClr val="bg1"/>
                </a:solidFill>
              </a:rPr>
              <a:t>81 Mitarbeiter</a:t>
            </a:r>
          </a:p>
        </p:txBody>
      </p:sp>
      <p:sp>
        <p:nvSpPr>
          <p:cNvPr id="74" name="Text Box 13"/>
          <p:cNvSpPr txBox="1">
            <a:spLocks noChangeArrowheads="1"/>
          </p:cNvSpPr>
          <p:nvPr/>
        </p:nvSpPr>
        <p:spPr bwMode="auto">
          <a:xfrm>
            <a:off x="3428594" y="5772479"/>
            <a:ext cx="1169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b="0" dirty="0" err="1"/>
              <a:t>Zalaegerszeg</a:t>
            </a:r>
            <a:r>
              <a:rPr lang="de-DE" altLang="de-DE" sz="1000" b="0" dirty="0"/>
              <a:t>,</a:t>
            </a:r>
            <a:br>
              <a:rPr lang="de-DE" altLang="de-DE" sz="1000" b="0" dirty="0"/>
            </a:br>
            <a:r>
              <a:rPr lang="de-DE" altLang="de-DE" sz="1000" dirty="0"/>
              <a:t>Ungarn</a:t>
            </a:r>
            <a:endParaRPr lang="de-DE" altLang="de-DE" sz="1000" b="0" dirty="0"/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14" y="5813106"/>
            <a:ext cx="840574" cy="25750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8AC5B6-6FA1-4CE6-8E29-7EAFCAB1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16</a:t>
            </a:fld>
            <a:endParaRPr lang="de-DE"/>
          </a:p>
        </p:txBody>
      </p:sp>
      <p:sp>
        <p:nvSpPr>
          <p:cNvPr id="75" name="Rectangle 17">
            <a:extLst>
              <a:ext uri="{FF2B5EF4-FFF2-40B4-BE49-F238E27FC236}">
                <a16:creationId xmlns:a16="http://schemas.microsoft.com/office/drawing/2014/main" id="{F78FB32C-D084-4346-8F82-E2DC6948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465" y="6238804"/>
            <a:ext cx="1637013" cy="2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altLang="de-DE" sz="800" kern="0" dirty="0">
                <a:solidFill>
                  <a:srgbClr val="323232"/>
                </a:solidFill>
                <a:latin typeface="Arial" panose="020B0604020202020204" pitchFamily="34" charset="0"/>
              </a:rPr>
              <a:t>Stand 30.06.2021</a:t>
            </a:r>
            <a:endParaRPr lang="de-DE" sz="800" dirty="0">
              <a:solidFill>
                <a:srgbClr val="323232"/>
              </a:solidFill>
              <a:latin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A0C047-3774-4BE1-9053-A399FFF3CA5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73573" y="4197600"/>
            <a:ext cx="94743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KERN-LIEBERS, TSCHECHIEN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b="2895"/>
          <a:stretch/>
        </p:blipFill>
        <p:spPr>
          <a:xfrm>
            <a:off x="42363" y="1062024"/>
            <a:ext cx="9042165" cy="5697299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8859F8-3725-48D0-A0E6-597844A5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3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A89593D-EF33-4FAD-AFA9-8D5F30C8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5"/>
          <a:stretch/>
        </p:blipFill>
        <p:spPr>
          <a:xfrm>
            <a:off x="6983291" y="4163613"/>
            <a:ext cx="1916271" cy="112549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034"/>
          <a:stretch/>
        </p:blipFill>
        <p:spPr>
          <a:xfrm>
            <a:off x="2645259" y="4278838"/>
            <a:ext cx="1916271" cy="96612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Produktionsstandorte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Western Hemisphere</a:t>
            </a:r>
          </a:p>
        </p:txBody>
      </p:sp>
      <p:pic>
        <p:nvPicPr>
          <p:cNvPr id="69" name="Grafik 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1718" r="21600" b="40516"/>
          <a:stretch/>
        </p:blipFill>
        <p:spPr>
          <a:xfrm>
            <a:off x="5807560" y="1701409"/>
            <a:ext cx="1857600" cy="102847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Grafi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/>
          <a:stretch/>
        </p:blipFill>
        <p:spPr bwMode="auto">
          <a:xfrm>
            <a:off x="1517775" y="1676628"/>
            <a:ext cx="1897520" cy="102399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 Box 3"/>
          <p:cNvSpPr txBox="1">
            <a:spLocks noChangeArrowheads="1"/>
          </p:cNvSpPr>
          <p:nvPr/>
        </p:nvSpPr>
        <p:spPr bwMode="auto">
          <a:xfrm>
            <a:off x="6787001" y="2937880"/>
            <a:ext cx="11865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Farmington Hills, </a:t>
            </a:r>
            <a:r>
              <a:rPr lang="de-DE" altLang="de-DE" sz="1000" dirty="0" err="1"/>
              <a:t>Michigan,USA</a:t>
            </a:r>
            <a:endParaRPr lang="de-DE" altLang="de-DE" sz="1000" dirty="0"/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2479185" y="2885392"/>
            <a:ext cx="1039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/>
              <a:t>Holland, Ohio, </a:t>
            </a:r>
            <a:br>
              <a:rPr lang="de-DE" altLang="de-DE" sz="1000"/>
            </a:br>
            <a:r>
              <a:rPr lang="de-DE" altLang="de-DE" sz="1000"/>
              <a:t>USA </a:t>
            </a: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1464567" y="5392110"/>
            <a:ext cx="10383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err="1"/>
              <a:t>El</a:t>
            </a:r>
            <a:r>
              <a:rPr lang="de-DE" altLang="de-DE" sz="1000" dirty="0"/>
              <a:t> </a:t>
            </a:r>
            <a:r>
              <a:rPr lang="de-DE" altLang="de-DE" sz="1000" dirty="0" err="1"/>
              <a:t>Marqués</a:t>
            </a:r>
            <a:r>
              <a:rPr lang="de-DE" altLang="de-DE" sz="1000" dirty="0"/>
              <a:t>,</a:t>
            </a:r>
            <a:br>
              <a:rPr lang="de-DE" altLang="de-DE" sz="1000" dirty="0"/>
            </a:br>
            <a:r>
              <a:rPr lang="de-DE" altLang="de-DE" sz="1000" dirty="0" err="1"/>
              <a:t>Queretaro</a:t>
            </a:r>
            <a:r>
              <a:rPr lang="de-DE" altLang="de-DE" sz="1000" dirty="0"/>
              <a:t>, Mexiko</a:t>
            </a:r>
            <a:r>
              <a:rPr lang="de-DE" altLang="de-DE" sz="1200" dirty="0"/>
              <a:t> </a:t>
            </a:r>
          </a:p>
        </p:txBody>
      </p:sp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3553333" y="5392800"/>
            <a:ext cx="11865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err="1"/>
              <a:t>Tlalnepantla</a:t>
            </a:r>
            <a:r>
              <a:rPr lang="de-DE" altLang="de-DE" sz="1000" dirty="0"/>
              <a:t>,</a:t>
            </a:r>
            <a:br>
              <a:rPr lang="de-DE" altLang="de-DE" sz="1000" dirty="0"/>
            </a:br>
            <a:r>
              <a:rPr lang="de-DE" altLang="de-DE" sz="1000" dirty="0" err="1"/>
              <a:t>Distrito</a:t>
            </a:r>
            <a:r>
              <a:rPr lang="de-DE" altLang="de-DE" sz="1000" dirty="0"/>
              <a:t> Federal,</a:t>
            </a:r>
            <a:br>
              <a:rPr lang="de-DE" altLang="de-DE" sz="1000" dirty="0"/>
            </a:br>
            <a:r>
              <a:rPr lang="de-DE" altLang="de-DE" sz="1000" dirty="0"/>
              <a:t>Mexiko</a:t>
            </a:r>
          </a:p>
        </p:txBody>
      </p:sp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5851366" y="5392800"/>
            <a:ext cx="11532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Rio Bravo,</a:t>
            </a:r>
            <a:br>
              <a:rPr lang="de-DE" altLang="de-DE" sz="1000" dirty="0"/>
            </a:br>
            <a:r>
              <a:rPr lang="de-DE" altLang="de-DE" sz="1000" dirty="0" err="1"/>
              <a:t>Tamaulipas</a:t>
            </a:r>
            <a:r>
              <a:rPr lang="de-DE" altLang="de-DE" sz="1000" dirty="0"/>
              <a:t>,</a:t>
            </a:r>
            <a:br>
              <a:rPr lang="de-DE" altLang="de-DE" sz="1000" dirty="0"/>
            </a:br>
            <a:r>
              <a:rPr lang="de-DE" altLang="de-DE" sz="1000" dirty="0"/>
              <a:t>Mexiko</a:t>
            </a:r>
          </a:p>
        </p:txBody>
      </p:sp>
      <p:pic>
        <p:nvPicPr>
          <p:cNvPr id="79" name="Picture 12" descr="Gebäude_KL_RioBravo_2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24" y="4184852"/>
            <a:ext cx="1856102" cy="104975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7" descr="KL-USArg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60" y="2967143"/>
            <a:ext cx="979441" cy="2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8" descr="KL-USArg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43" y="2937880"/>
            <a:ext cx="979441" cy="2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1" descr="KL-MEXICOrg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1" y="5436000"/>
            <a:ext cx="977930" cy="2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3" descr="KL-MEXICOrg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21" y="5436000"/>
            <a:ext cx="979441" cy="2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5807560" y="1691142"/>
            <a:ext cx="979441" cy="20840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chemeClr val="bg1"/>
                </a:solidFill>
              </a:rPr>
              <a:t>25 Mitarbeiter</a:t>
            </a:r>
          </a:p>
        </p:txBody>
      </p:sp>
      <p:sp>
        <p:nvSpPr>
          <p:cNvPr id="87" name="Text Box 26"/>
          <p:cNvSpPr txBox="1">
            <a:spLocks noChangeArrowheads="1"/>
          </p:cNvSpPr>
          <p:nvPr/>
        </p:nvSpPr>
        <p:spPr bwMode="auto">
          <a:xfrm>
            <a:off x="1516369" y="1676627"/>
            <a:ext cx="979441" cy="20840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chemeClr val="bg1"/>
                </a:solidFill>
              </a:rPr>
              <a:t>41 Mitarbeiter</a:t>
            </a:r>
          </a:p>
        </p:txBody>
      </p:sp>
      <p:sp>
        <p:nvSpPr>
          <p:cNvPr id="91" name="Text Box 30"/>
          <p:cNvSpPr txBox="1">
            <a:spLocks noChangeArrowheads="1"/>
          </p:cNvSpPr>
          <p:nvPr/>
        </p:nvSpPr>
        <p:spPr bwMode="auto">
          <a:xfrm>
            <a:off x="4880024" y="4180221"/>
            <a:ext cx="979441" cy="20840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chemeClr val="bg1"/>
                </a:solidFill>
              </a:rPr>
              <a:t>168 Mitarbeiter</a:t>
            </a:r>
          </a:p>
        </p:txBody>
      </p:sp>
      <p:pic>
        <p:nvPicPr>
          <p:cNvPr id="92" name="Picture 23" descr="KL-MEXICOrg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98" y="5436000"/>
            <a:ext cx="979441" cy="2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29"/>
          <p:cNvSpPr txBox="1">
            <a:spLocks noChangeArrowheads="1"/>
          </p:cNvSpPr>
          <p:nvPr/>
        </p:nvSpPr>
        <p:spPr bwMode="auto">
          <a:xfrm>
            <a:off x="2647464" y="4168360"/>
            <a:ext cx="979441" cy="20840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chemeClr val="bg1"/>
                </a:solidFill>
              </a:rPr>
              <a:t>56 Mitarbeiter</a:t>
            </a:r>
          </a:p>
        </p:txBody>
      </p:sp>
      <p:pic>
        <p:nvPicPr>
          <p:cNvPr id="93" name="Grafik 9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/>
          <a:stretch/>
        </p:blipFill>
        <p:spPr>
          <a:xfrm>
            <a:off x="485858" y="4381582"/>
            <a:ext cx="1949188" cy="85590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537AFEB3-1788-424C-90D6-9388F6C15D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3" b="33230"/>
          <a:stretch/>
        </p:blipFill>
        <p:spPr>
          <a:xfrm>
            <a:off x="3658697" y="1676628"/>
            <a:ext cx="1876323" cy="1051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8" name="Text Box 27">
            <a:extLst>
              <a:ext uri="{FF2B5EF4-FFF2-40B4-BE49-F238E27FC236}">
                <a16:creationId xmlns:a16="http://schemas.microsoft.com/office/drawing/2014/main" id="{8E2E9AE5-E7FE-4BC3-802C-FAD38F3E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47" y="1676628"/>
            <a:ext cx="979441" cy="20840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140 </a:t>
            </a:r>
            <a:r>
              <a:rPr lang="de-DE" altLang="de-DE" sz="800" kern="0" dirty="0">
                <a:solidFill>
                  <a:prstClr val="white"/>
                </a:solidFill>
              </a:rPr>
              <a:t>Mitarbeiter</a:t>
            </a:r>
            <a:endParaRPr kumimoji="0" lang="de-DE" altLang="de-DE" sz="800" b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12F622BE-22E9-4C89-BED8-6D15301C7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323" y="2884263"/>
            <a:ext cx="1039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000" kern="0" dirty="0" err="1">
                <a:solidFill>
                  <a:srgbClr val="323232"/>
                </a:solidFill>
              </a:rPr>
              <a:t>Muskegon</a:t>
            </a:r>
            <a:r>
              <a:rPr kumimoji="0" lang="de-DE" altLang="de-DE" sz="1000" b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de-DE" altLang="de-DE" sz="1000" b="0" u="none" strike="noStrike" kern="0" cap="none" spc="0" normalizeH="0" baseline="0" noProof="0" dirty="0" err="1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</a:rPr>
              <a:t>Michigan,USA</a:t>
            </a:r>
            <a:r>
              <a:rPr kumimoji="0" lang="de-DE" altLang="de-DE" sz="1000" b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21E69445-BB65-43A1-92A1-FE75A07A70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46" y="2885794"/>
            <a:ext cx="979442" cy="38312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490501" y="4169998"/>
            <a:ext cx="977930" cy="20840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chemeClr val="bg1"/>
                </a:solidFill>
              </a:rPr>
              <a:t>376 Mitarbeiter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8C699E-9E55-4CDE-92D0-4F0DF453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18</a:t>
            </a:fld>
            <a:endParaRPr lang="de-DE"/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3CAD0BF1-7085-4948-8C88-9B38F38FB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044" y="5392800"/>
            <a:ext cx="11532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Monterrey</a:t>
            </a:r>
            <a:br>
              <a:rPr lang="de-DE" altLang="de-DE" sz="1000" dirty="0"/>
            </a:br>
            <a:r>
              <a:rPr lang="de-DE" altLang="de-DE" sz="1000" dirty="0"/>
              <a:t>Mexiko</a:t>
            </a:r>
          </a:p>
        </p:txBody>
      </p:sp>
      <p:pic>
        <p:nvPicPr>
          <p:cNvPr id="43" name="Picture 23" descr="KL-MEXICOrgb">
            <a:extLst>
              <a:ext uri="{FF2B5EF4-FFF2-40B4-BE49-F238E27FC236}">
                <a16:creationId xmlns:a16="http://schemas.microsoft.com/office/drawing/2014/main" id="{669B0B72-CC11-4E25-9778-B15CC1AC2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2" y="5436000"/>
            <a:ext cx="979441" cy="2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0">
            <a:extLst>
              <a:ext uri="{FF2B5EF4-FFF2-40B4-BE49-F238E27FC236}">
                <a16:creationId xmlns:a16="http://schemas.microsoft.com/office/drawing/2014/main" id="{304FEBB3-E5C4-4072-AF38-3EBDC16BE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135" y="4163729"/>
            <a:ext cx="979441" cy="20840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chemeClr val="bg1"/>
                </a:solidFill>
              </a:rPr>
              <a:t>144 Mitarbeiter</a:t>
            </a:r>
          </a:p>
        </p:txBody>
      </p:sp>
      <p:sp>
        <p:nvSpPr>
          <p:cNvPr id="42" name="Rectangle 17">
            <a:extLst>
              <a:ext uri="{FF2B5EF4-FFF2-40B4-BE49-F238E27FC236}">
                <a16:creationId xmlns:a16="http://schemas.microsoft.com/office/drawing/2014/main" id="{8DD763BC-E04E-4005-BBF6-F639A7228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168" y="6198140"/>
            <a:ext cx="1637013" cy="2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altLang="de-DE" sz="800" kern="0" dirty="0">
                <a:solidFill>
                  <a:srgbClr val="323232"/>
                </a:solidFill>
                <a:latin typeface="Arial" panose="020B0604020202020204" pitchFamily="34" charset="0"/>
              </a:rPr>
              <a:t>Stand 30.06.2021</a:t>
            </a:r>
            <a:endParaRPr lang="de-DE" sz="800" dirty="0">
              <a:solidFill>
                <a:srgbClr val="323232"/>
              </a:solidFill>
              <a:latin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A3D87E-0FED-49D9-85CF-7BDB972B46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2665" y="3271979"/>
            <a:ext cx="964336" cy="2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KERN-LIEBERS, </a:t>
            </a:r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Mexiko</a:t>
            </a:r>
            <a:endParaRPr lang="en-US" sz="3200" b="1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r="1971"/>
          <a:stretch/>
        </p:blipFill>
        <p:spPr>
          <a:xfrm>
            <a:off x="-15115" y="1115351"/>
            <a:ext cx="9159115" cy="477199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D0D8E0-6733-4B79-BA73-0D1414F5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19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Wer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wir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sind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41" name="Freeform 11">
            <a:extLst>
              <a:ext uri="{FF2B5EF4-FFF2-40B4-BE49-F238E27FC236}">
                <a16:creationId xmlns:a16="http://schemas.microsoft.com/office/drawing/2014/main" id="{53F8E447-7E5B-4BB4-8DF0-774DD3A00ECC}"/>
              </a:ext>
            </a:extLst>
          </p:cNvPr>
          <p:cNvSpPr>
            <a:spLocks/>
          </p:cNvSpPr>
          <p:nvPr/>
        </p:nvSpPr>
        <p:spPr bwMode="gray">
          <a:xfrm>
            <a:off x="3052140" y="2294745"/>
            <a:ext cx="1275063" cy="885717"/>
          </a:xfrm>
          <a:custGeom>
            <a:avLst/>
            <a:gdLst/>
            <a:ahLst/>
            <a:cxnLst>
              <a:cxn ang="0">
                <a:pos x="621" y="142"/>
              </a:cxn>
              <a:cxn ang="0">
                <a:pos x="617" y="140"/>
              </a:cxn>
              <a:cxn ang="0">
                <a:pos x="599" y="143"/>
              </a:cxn>
              <a:cxn ang="0">
                <a:pos x="599" y="143"/>
              </a:cxn>
              <a:cxn ang="0">
                <a:pos x="580" y="151"/>
              </a:cxn>
              <a:cxn ang="0">
                <a:pos x="550" y="121"/>
              </a:cxn>
              <a:cxn ang="0">
                <a:pos x="580" y="90"/>
              </a:cxn>
              <a:cxn ang="0">
                <a:pos x="599" y="98"/>
              </a:cxn>
              <a:cxn ang="0">
                <a:pos x="617" y="101"/>
              </a:cxn>
              <a:cxn ang="0">
                <a:pos x="621" y="99"/>
              </a:cxn>
              <a:cxn ang="0">
                <a:pos x="621" y="92"/>
              </a:cxn>
              <a:cxn ang="0">
                <a:pos x="621" y="0"/>
              </a:cxn>
              <a:cxn ang="0">
                <a:pos x="0" y="299"/>
              </a:cxn>
              <a:cxn ang="0">
                <a:pos x="77" y="360"/>
              </a:cxn>
              <a:cxn ang="0">
                <a:pos x="77" y="365"/>
              </a:cxn>
              <a:cxn ang="0">
                <a:pos x="63" y="377"/>
              </a:cxn>
              <a:cxn ang="0">
                <a:pos x="45" y="387"/>
              </a:cxn>
              <a:cxn ang="0">
                <a:pos x="50" y="429"/>
              </a:cxn>
              <a:cxn ang="0">
                <a:pos x="92" y="425"/>
              </a:cxn>
              <a:cxn ang="0">
                <a:pos x="98" y="405"/>
              </a:cxn>
              <a:cxn ang="0">
                <a:pos x="98" y="405"/>
              </a:cxn>
              <a:cxn ang="0">
                <a:pos x="107" y="389"/>
              </a:cxn>
              <a:cxn ang="0">
                <a:pos x="111" y="387"/>
              </a:cxn>
              <a:cxn ang="0">
                <a:pos x="190" y="451"/>
              </a:cxn>
              <a:cxn ang="0">
                <a:pos x="621" y="244"/>
              </a:cxn>
              <a:cxn ang="0">
                <a:pos x="621" y="152"/>
              </a:cxn>
              <a:cxn ang="0">
                <a:pos x="621" y="142"/>
              </a:cxn>
            </a:cxnLst>
            <a:rect l="0" t="0" r="r" b="b"/>
            <a:pathLst>
              <a:path w="621" h="451">
                <a:moveTo>
                  <a:pt x="621" y="142"/>
                </a:moveTo>
                <a:cubicBezTo>
                  <a:pt x="620" y="141"/>
                  <a:pt x="619" y="141"/>
                  <a:pt x="617" y="140"/>
                </a:cubicBezTo>
                <a:cubicBezTo>
                  <a:pt x="611" y="137"/>
                  <a:pt x="603" y="139"/>
                  <a:pt x="599" y="143"/>
                </a:cubicBezTo>
                <a:cubicBezTo>
                  <a:pt x="599" y="143"/>
                  <a:pt x="599" y="143"/>
                  <a:pt x="599" y="143"/>
                </a:cubicBezTo>
                <a:cubicBezTo>
                  <a:pt x="594" y="148"/>
                  <a:pt x="587" y="151"/>
                  <a:pt x="580" y="151"/>
                </a:cubicBezTo>
                <a:cubicBezTo>
                  <a:pt x="563" y="151"/>
                  <a:pt x="550" y="137"/>
                  <a:pt x="550" y="121"/>
                </a:cubicBezTo>
                <a:cubicBezTo>
                  <a:pt x="550" y="104"/>
                  <a:pt x="563" y="90"/>
                  <a:pt x="580" y="90"/>
                </a:cubicBezTo>
                <a:cubicBezTo>
                  <a:pt x="587" y="90"/>
                  <a:pt x="594" y="93"/>
                  <a:pt x="599" y="98"/>
                </a:cubicBezTo>
                <a:cubicBezTo>
                  <a:pt x="603" y="102"/>
                  <a:pt x="611" y="104"/>
                  <a:pt x="617" y="101"/>
                </a:cubicBezTo>
                <a:cubicBezTo>
                  <a:pt x="619" y="101"/>
                  <a:pt x="620" y="100"/>
                  <a:pt x="621" y="99"/>
                </a:cubicBezTo>
                <a:cubicBezTo>
                  <a:pt x="621" y="92"/>
                  <a:pt x="621" y="92"/>
                  <a:pt x="621" y="92"/>
                </a:cubicBezTo>
                <a:cubicBezTo>
                  <a:pt x="621" y="0"/>
                  <a:pt x="621" y="0"/>
                  <a:pt x="621" y="0"/>
                </a:cubicBezTo>
                <a:cubicBezTo>
                  <a:pt x="370" y="0"/>
                  <a:pt x="146" y="117"/>
                  <a:pt x="0" y="299"/>
                </a:cubicBezTo>
                <a:cubicBezTo>
                  <a:pt x="77" y="360"/>
                  <a:pt x="77" y="360"/>
                  <a:pt x="77" y="360"/>
                </a:cubicBezTo>
                <a:cubicBezTo>
                  <a:pt x="77" y="362"/>
                  <a:pt x="77" y="363"/>
                  <a:pt x="77" y="365"/>
                </a:cubicBezTo>
                <a:cubicBezTo>
                  <a:pt x="75" y="371"/>
                  <a:pt x="69" y="376"/>
                  <a:pt x="63" y="377"/>
                </a:cubicBezTo>
                <a:cubicBezTo>
                  <a:pt x="56" y="378"/>
                  <a:pt x="49" y="381"/>
                  <a:pt x="45" y="387"/>
                </a:cubicBezTo>
                <a:cubicBezTo>
                  <a:pt x="35" y="400"/>
                  <a:pt x="37" y="419"/>
                  <a:pt x="50" y="429"/>
                </a:cubicBezTo>
                <a:cubicBezTo>
                  <a:pt x="63" y="439"/>
                  <a:pt x="82" y="438"/>
                  <a:pt x="92" y="425"/>
                </a:cubicBezTo>
                <a:cubicBezTo>
                  <a:pt x="97" y="419"/>
                  <a:pt x="99" y="412"/>
                  <a:pt x="98" y="405"/>
                </a:cubicBezTo>
                <a:cubicBezTo>
                  <a:pt x="98" y="405"/>
                  <a:pt x="98" y="405"/>
                  <a:pt x="98" y="405"/>
                </a:cubicBezTo>
                <a:cubicBezTo>
                  <a:pt x="97" y="399"/>
                  <a:pt x="101" y="392"/>
                  <a:pt x="107" y="389"/>
                </a:cubicBezTo>
                <a:cubicBezTo>
                  <a:pt x="108" y="388"/>
                  <a:pt x="110" y="388"/>
                  <a:pt x="111" y="387"/>
                </a:cubicBezTo>
                <a:cubicBezTo>
                  <a:pt x="190" y="451"/>
                  <a:pt x="190" y="451"/>
                  <a:pt x="190" y="451"/>
                </a:cubicBezTo>
                <a:cubicBezTo>
                  <a:pt x="291" y="324"/>
                  <a:pt x="447" y="244"/>
                  <a:pt x="621" y="244"/>
                </a:cubicBezTo>
                <a:cubicBezTo>
                  <a:pt x="621" y="152"/>
                  <a:pt x="621" y="152"/>
                  <a:pt x="621" y="152"/>
                </a:cubicBezTo>
                <a:lnTo>
                  <a:pt x="621" y="142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2" name="Freeform 10">
            <a:extLst>
              <a:ext uri="{FF2B5EF4-FFF2-40B4-BE49-F238E27FC236}">
                <a16:creationId xmlns:a16="http://schemas.microsoft.com/office/drawing/2014/main" id="{FF05D481-0F17-4E01-B902-A3EF836433D0}"/>
              </a:ext>
            </a:extLst>
          </p:cNvPr>
          <p:cNvSpPr>
            <a:spLocks/>
          </p:cNvSpPr>
          <p:nvPr/>
        </p:nvSpPr>
        <p:spPr bwMode="gray">
          <a:xfrm>
            <a:off x="2640947" y="2987307"/>
            <a:ext cx="744766" cy="1408711"/>
          </a:xfrm>
          <a:custGeom>
            <a:avLst/>
            <a:gdLst/>
            <a:ahLst/>
            <a:cxnLst>
              <a:cxn ang="0">
                <a:pos x="284" y="88"/>
              </a:cxn>
              <a:cxn ang="0">
                <a:pos x="280" y="90"/>
              </a:cxn>
              <a:cxn ang="0">
                <a:pos x="271" y="106"/>
              </a:cxn>
              <a:cxn ang="0">
                <a:pos x="271" y="106"/>
              </a:cxn>
              <a:cxn ang="0">
                <a:pos x="265" y="126"/>
              </a:cxn>
              <a:cxn ang="0">
                <a:pos x="223" y="130"/>
              </a:cxn>
              <a:cxn ang="0">
                <a:pos x="218" y="88"/>
              </a:cxn>
              <a:cxn ang="0">
                <a:pos x="236" y="78"/>
              </a:cxn>
              <a:cxn ang="0">
                <a:pos x="250" y="66"/>
              </a:cxn>
              <a:cxn ang="0">
                <a:pos x="250" y="61"/>
              </a:cxn>
              <a:cxn ang="0">
                <a:pos x="173" y="0"/>
              </a:cxn>
              <a:cxn ang="0">
                <a:pos x="0" y="495"/>
              </a:cxn>
              <a:cxn ang="0">
                <a:pos x="20" y="672"/>
              </a:cxn>
              <a:cxn ang="0">
                <a:pos x="114" y="650"/>
              </a:cxn>
              <a:cxn ang="0">
                <a:pos x="117" y="653"/>
              </a:cxn>
              <a:cxn ang="0">
                <a:pos x="118" y="671"/>
              </a:cxn>
              <a:cxn ang="0">
                <a:pos x="115" y="692"/>
              </a:cxn>
              <a:cxn ang="0">
                <a:pos x="151" y="714"/>
              </a:cxn>
              <a:cxn ang="0">
                <a:pos x="174" y="679"/>
              </a:cxn>
              <a:cxn ang="0">
                <a:pos x="162" y="661"/>
              </a:cxn>
              <a:cxn ang="0">
                <a:pos x="162" y="661"/>
              </a:cxn>
              <a:cxn ang="0">
                <a:pos x="155" y="644"/>
              </a:cxn>
              <a:cxn ang="0">
                <a:pos x="156" y="640"/>
              </a:cxn>
              <a:cxn ang="0">
                <a:pos x="257" y="617"/>
              </a:cxn>
              <a:cxn ang="0">
                <a:pos x="243" y="495"/>
              </a:cxn>
              <a:cxn ang="0">
                <a:pos x="363" y="152"/>
              </a:cxn>
              <a:cxn ang="0">
                <a:pos x="284" y="88"/>
              </a:cxn>
            </a:cxnLst>
            <a:rect l="0" t="0" r="r" b="b"/>
            <a:pathLst>
              <a:path w="363" h="718">
                <a:moveTo>
                  <a:pt x="284" y="88"/>
                </a:moveTo>
                <a:cubicBezTo>
                  <a:pt x="283" y="89"/>
                  <a:pt x="281" y="89"/>
                  <a:pt x="280" y="90"/>
                </a:cubicBezTo>
                <a:cubicBezTo>
                  <a:pt x="274" y="93"/>
                  <a:pt x="270" y="100"/>
                  <a:pt x="271" y="106"/>
                </a:cubicBezTo>
                <a:cubicBezTo>
                  <a:pt x="271" y="106"/>
                  <a:pt x="271" y="106"/>
                  <a:pt x="271" y="106"/>
                </a:cubicBezTo>
                <a:cubicBezTo>
                  <a:pt x="272" y="113"/>
                  <a:pt x="270" y="120"/>
                  <a:pt x="265" y="126"/>
                </a:cubicBezTo>
                <a:cubicBezTo>
                  <a:pt x="255" y="139"/>
                  <a:pt x="236" y="140"/>
                  <a:pt x="223" y="130"/>
                </a:cubicBezTo>
                <a:cubicBezTo>
                  <a:pt x="210" y="120"/>
                  <a:pt x="208" y="101"/>
                  <a:pt x="218" y="88"/>
                </a:cubicBezTo>
                <a:cubicBezTo>
                  <a:pt x="222" y="82"/>
                  <a:pt x="229" y="79"/>
                  <a:pt x="236" y="78"/>
                </a:cubicBezTo>
                <a:cubicBezTo>
                  <a:pt x="242" y="77"/>
                  <a:pt x="248" y="72"/>
                  <a:pt x="250" y="66"/>
                </a:cubicBezTo>
                <a:cubicBezTo>
                  <a:pt x="250" y="64"/>
                  <a:pt x="250" y="63"/>
                  <a:pt x="250" y="61"/>
                </a:cubicBezTo>
                <a:cubicBezTo>
                  <a:pt x="173" y="0"/>
                  <a:pt x="173" y="0"/>
                  <a:pt x="173" y="0"/>
                </a:cubicBezTo>
                <a:cubicBezTo>
                  <a:pt x="65" y="136"/>
                  <a:pt x="0" y="308"/>
                  <a:pt x="0" y="495"/>
                </a:cubicBezTo>
                <a:cubicBezTo>
                  <a:pt x="0" y="556"/>
                  <a:pt x="7" y="615"/>
                  <a:pt x="20" y="672"/>
                </a:cubicBezTo>
                <a:cubicBezTo>
                  <a:pt x="114" y="650"/>
                  <a:pt x="114" y="650"/>
                  <a:pt x="114" y="650"/>
                </a:cubicBezTo>
                <a:cubicBezTo>
                  <a:pt x="115" y="651"/>
                  <a:pt x="116" y="652"/>
                  <a:pt x="117" y="653"/>
                </a:cubicBezTo>
                <a:cubicBezTo>
                  <a:pt x="121" y="659"/>
                  <a:pt x="122" y="666"/>
                  <a:pt x="118" y="671"/>
                </a:cubicBezTo>
                <a:cubicBezTo>
                  <a:pt x="115" y="677"/>
                  <a:pt x="113" y="685"/>
                  <a:pt x="115" y="692"/>
                </a:cubicBezTo>
                <a:cubicBezTo>
                  <a:pt x="119" y="708"/>
                  <a:pt x="135" y="718"/>
                  <a:pt x="151" y="714"/>
                </a:cubicBezTo>
                <a:cubicBezTo>
                  <a:pt x="167" y="710"/>
                  <a:pt x="178" y="694"/>
                  <a:pt x="174" y="679"/>
                </a:cubicBezTo>
                <a:cubicBezTo>
                  <a:pt x="172" y="671"/>
                  <a:pt x="168" y="665"/>
                  <a:pt x="162" y="661"/>
                </a:cubicBezTo>
                <a:cubicBezTo>
                  <a:pt x="162" y="661"/>
                  <a:pt x="162" y="661"/>
                  <a:pt x="162" y="661"/>
                </a:cubicBezTo>
                <a:cubicBezTo>
                  <a:pt x="157" y="658"/>
                  <a:pt x="154" y="651"/>
                  <a:pt x="155" y="644"/>
                </a:cubicBezTo>
                <a:cubicBezTo>
                  <a:pt x="155" y="643"/>
                  <a:pt x="156" y="642"/>
                  <a:pt x="156" y="640"/>
                </a:cubicBezTo>
                <a:cubicBezTo>
                  <a:pt x="257" y="617"/>
                  <a:pt x="257" y="617"/>
                  <a:pt x="257" y="617"/>
                </a:cubicBezTo>
                <a:cubicBezTo>
                  <a:pt x="248" y="578"/>
                  <a:pt x="243" y="537"/>
                  <a:pt x="243" y="495"/>
                </a:cubicBezTo>
                <a:cubicBezTo>
                  <a:pt x="243" y="365"/>
                  <a:pt x="288" y="246"/>
                  <a:pt x="363" y="152"/>
                </a:cubicBezTo>
                <a:lnTo>
                  <a:pt x="284" y="88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3" name="Freeform 9">
            <a:extLst>
              <a:ext uri="{FF2B5EF4-FFF2-40B4-BE49-F238E27FC236}">
                <a16:creationId xmlns:a16="http://schemas.microsoft.com/office/drawing/2014/main" id="{3979595A-B0D0-4F25-93B1-32D8D5D1E62F}"/>
              </a:ext>
            </a:extLst>
          </p:cNvPr>
          <p:cNvSpPr>
            <a:spLocks/>
          </p:cNvSpPr>
          <p:nvPr/>
        </p:nvSpPr>
        <p:spPr bwMode="gray">
          <a:xfrm>
            <a:off x="2685788" y="4411009"/>
            <a:ext cx="1134043" cy="1164084"/>
          </a:xfrm>
          <a:custGeom>
            <a:avLst/>
            <a:gdLst/>
            <a:ahLst/>
            <a:cxnLst>
              <a:cxn ang="0">
                <a:pos x="532" y="475"/>
              </a:cxn>
              <a:cxn ang="0">
                <a:pos x="511" y="473"/>
              </a:cxn>
              <a:cxn ang="0">
                <a:pos x="511" y="473"/>
              </a:cxn>
              <a:cxn ang="0">
                <a:pos x="493" y="468"/>
              </a:cxn>
              <a:cxn ang="0">
                <a:pos x="491" y="465"/>
              </a:cxn>
              <a:cxn ang="0">
                <a:pos x="535" y="374"/>
              </a:cxn>
              <a:cxn ang="0">
                <a:pos x="237" y="0"/>
              </a:cxn>
              <a:cxn ang="0">
                <a:pos x="136" y="23"/>
              </a:cxn>
              <a:cxn ang="0">
                <a:pos x="135" y="27"/>
              </a:cxn>
              <a:cxn ang="0">
                <a:pos x="142" y="44"/>
              </a:cxn>
              <a:cxn ang="0">
                <a:pos x="142" y="44"/>
              </a:cxn>
              <a:cxn ang="0">
                <a:pos x="154" y="62"/>
              </a:cxn>
              <a:cxn ang="0">
                <a:pos x="131" y="97"/>
              </a:cxn>
              <a:cxn ang="0">
                <a:pos x="95" y="75"/>
              </a:cxn>
              <a:cxn ang="0">
                <a:pos x="98" y="54"/>
              </a:cxn>
              <a:cxn ang="0">
                <a:pos x="97" y="36"/>
              </a:cxn>
              <a:cxn ang="0">
                <a:pos x="94" y="33"/>
              </a:cxn>
              <a:cxn ang="0">
                <a:pos x="0" y="55"/>
              </a:cxn>
              <a:cxn ang="0">
                <a:pos x="429" y="593"/>
              </a:cxn>
              <a:cxn ang="0">
                <a:pos x="472" y="504"/>
              </a:cxn>
              <a:cxn ang="0">
                <a:pos x="476" y="503"/>
              </a:cxn>
              <a:cxn ang="0">
                <a:pos x="491" y="514"/>
              </a:cxn>
              <a:cxn ang="0">
                <a:pos x="506" y="530"/>
              </a:cxn>
              <a:cxn ang="0">
                <a:pos x="545" y="515"/>
              </a:cxn>
              <a:cxn ang="0">
                <a:pos x="532" y="475"/>
              </a:cxn>
            </a:cxnLst>
            <a:rect l="0" t="0" r="r" b="b"/>
            <a:pathLst>
              <a:path w="553" h="593">
                <a:moveTo>
                  <a:pt x="532" y="475"/>
                </a:moveTo>
                <a:cubicBezTo>
                  <a:pt x="525" y="472"/>
                  <a:pt x="518" y="471"/>
                  <a:pt x="511" y="473"/>
                </a:cubicBezTo>
                <a:cubicBezTo>
                  <a:pt x="511" y="473"/>
                  <a:pt x="511" y="473"/>
                  <a:pt x="511" y="473"/>
                </a:cubicBezTo>
                <a:cubicBezTo>
                  <a:pt x="505" y="476"/>
                  <a:pt x="498" y="474"/>
                  <a:pt x="493" y="468"/>
                </a:cubicBezTo>
                <a:cubicBezTo>
                  <a:pt x="492" y="467"/>
                  <a:pt x="492" y="466"/>
                  <a:pt x="491" y="465"/>
                </a:cubicBezTo>
                <a:cubicBezTo>
                  <a:pt x="535" y="374"/>
                  <a:pt x="535" y="374"/>
                  <a:pt x="535" y="374"/>
                </a:cubicBezTo>
                <a:cubicBezTo>
                  <a:pt x="386" y="302"/>
                  <a:pt x="275" y="165"/>
                  <a:pt x="237" y="0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6" y="25"/>
                  <a:pt x="135" y="26"/>
                  <a:pt x="135" y="27"/>
                </a:cubicBezTo>
                <a:cubicBezTo>
                  <a:pt x="134" y="34"/>
                  <a:pt x="137" y="41"/>
                  <a:pt x="142" y="44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8" y="48"/>
                  <a:pt x="152" y="54"/>
                  <a:pt x="154" y="62"/>
                </a:cubicBezTo>
                <a:cubicBezTo>
                  <a:pt x="158" y="77"/>
                  <a:pt x="147" y="93"/>
                  <a:pt x="131" y="97"/>
                </a:cubicBezTo>
                <a:cubicBezTo>
                  <a:pt x="115" y="101"/>
                  <a:pt x="99" y="91"/>
                  <a:pt x="95" y="75"/>
                </a:cubicBezTo>
                <a:cubicBezTo>
                  <a:pt x="93" y="68"/>
                  <a:pt x="95" y="60"/>
                  <a:pt x="98" y="54"/>
                </a:cubicBezTo>
                <a:cubicBezTo>
                  <a:pt x="102" y="49"/>
                  <a:pt x="101" y="42"/>
                  <a:pt x="97" y="36"/>
                </a:cubicBezTo>
                <a:cubicBezTo>
                  <a:pt x="96" y="35"/>
                  <a:pt x="95" y="34"/>
                  <a:pt x="94" y="33"/>
                </a:cubicBezTo>
                <a:cubicBezTo>
                  <a:pt x="0" y="55"/>
                  <a:pt x="0" y="55"/>
                  <a:pt x="0" y="55"/>
                </a:cubicBezTo>
                <a:cubicBezTo>
                  <a:pt x="54" y="292"/>
                  <a:pt x="215" y="490"/>
                  <a:pt x="429" y="593"/>
                </a:cubicBezTo>
                <a:cubicBezTo>
                  <a:pt x="472" y="504"/>
                  <a:pt x="472" y="504"/>
                  <a:pt x="472" y="504"/>
                </a:cubicBezTo>
                <a:cubicBezTo>
                  <a:pt x="474" y="503"/>
                  <a:pt x="475" y="503"/>
                  <a:pt x="476" y="503"/>
                </a:cubicBezTo>
                <a:cubicBezTo>
                  <a:pt x="483" y="504"/>
                  <a:pt x="490" y="508"/>
                  <a:pt x="491" y="514"/>
                </a:cubicBezTo>
                <a:cubicBezTo>
                  <a:pt x="494" y="521"/>
                  <a:pt x="499" y="526"/>
                  <a:pt x="506" y="530"/>
                </a:cubicBezTo>
                <a:cubicBezTo>
                  <a:pt x="520" y="537"/>
                  <a:pt x="538" y="530"/>
                  <a:pt x="545" y="515"/>
                </a:cubicBezTo>
                <a:cubicBezTo>
                  <a:pt x="553" y="500"/>
                  <a:pt x="547" y="482"/>
                  <a:pt x="532" y="475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4" name="_color1">
            <a:extLst>
              <a:ext uri="{FF2B5EF4-FFF2-40B4-BE49-F238E27FC236}">
                <a16:creationId xmlns:a16="http://schemas.microsoft.com/office/drawing/2014/main" id="{995B232E-1243-4507-8E1D-7BBA87513ACB}"/>
              </a:ext>
            </a:extLst>
          </p:cNvPr>
          <p:cNvSpPr>
            <a:spLocks/>
          </p:cNvSpPr>
          <p:nvPr/>
        </p:nvSpPr>
        <p:spPr bwMode="gray">
          <a:xfrm>
            <a:off x="4364209" y="2294745"/>
            <a:ext cx="1419022" cy="885717"/>
          </a:xfrm>
          <a:custGeom>
            <a:avLst/>
            <a:gdLst/>
            <a:ahLst/>
            <a:cxnLst>
              <a:cxn ang="0">
                <a:pos x="579" y="384"/>
              </a:cxn>
              <a:cxn ang="0">
                <a:pos x="565" y="372"/>
              </a:cxn>
              <a:cxn ang="0">
                <a:pos x="565" y="372"/>
              </a:cxn>
              <a:cxn ang="0">
                <a:pos x="547" y="362"/>
              </a:cxn>
              <a:cxn ang="0">
                <a:pos x="552" y="320"/>
              </a:cxn>
              <a:cxn ang="0">
                <a:pos x="594" y="324"/>
              </a:cxn>
              <a:cxn ang="0">
                <a:pos x="600" y="344"/>
              </a:cxn>
              <a:cxn ang="0">
                <a:pos x="609" y="360"/>
              </a:cxn>
              <a:cxn ang="0">
                <a:pos x="613" y="361"/>
              </a:cxn>
              <a:cxn ang="0">
                <a:pos x="691" y="299"/>
              </a:cxn>
              <a:cxn ang="0">
                <a:pos x="71" y="0"/>
              </a:cxn>
              <a:cxn ang="0">
                <a:pos x="71" y="92"/>
              </a:cxn>
              <a:cxn ang="0">
                <a:pos x="71" y="99"/>
              </a:cxn>
              <a:cxn ang="0">
                <a:pos x="67" y="101"/>
              </a:cxn>
              <a:cxn ang="0">
                <a:pos x="49" y="98"/>
              </a:cxn>
              <a:cxn ang="0">
                <a:pos x="30" y="90"/>
              </a:cxn>
              <a:cxn ang="0">
                <a:pos x="0" y="121"/>
              </a:cxn>
              <a:cxn ang="0">
                <a:pos x="30" y="151"/>
              </a:cxn>
              <a:cxn ang="0">
                <a:pos x="49" y="143"/>
              </a:cxn>
              <a:cxn ang="0">
                <a:pos x="49" y="143"/>
              </a:cxn>
              <a:cxn ang="0">
                <a:pos x="67" y="140"/>
              </a:cxn>
              <a:cxn ang="0">
                <a:pos x="71" y="142"/>
              </a:cxn>
              <a:cxn ang="0">
                <a:pos x="71" y="152"/>
              </a:cxn>
              <a:cxn ang="0">
                <a:pos x="71" y="244"/>
              </a:cxn>
              <a:cxn ang="0">
                <a:pos x="501" y="451"/>
              </a:cxn>
              <a:cxn ang="0">
                <a:pos x="579" y="388"/>
              </a:cxn>
              <a:cxn ang="0">
                <a:pos x="579" y="384"/>
              </a:cxn>
            </a:cxnLst>
            <a:rect l="0" t="0" r="r" b="b"/>
            <a:pathLst>
              <a:path w="691" h="451">
                <a:moveTo>
                  <a:pt x="579" y="384"/>
                </a:moveTo>
                <a:cubicBezTo>
                  <a:pt x="577" y="377"/>
                  <a:pt x="571" y="372"/>
                  <a:pt x="565" y="372"/>
                </a:cubicBezTo>
                <a:cubicBezTo>
                  <a:pt x="565" y="372"/>
                  <a:pt x="565" y="372"/>
                  <a:pt x="565" y="372"/>
                </a:cubicBezTo>
                <a:cubicBezTo>
                  <a:pt x="558" y="371"/>
                  <a:pt x="552" y="367"/>
                  <a:pt x="547" y="362"/>
                </a:cubicBezTo>
                <a:cubicBezTo>
                  <a:pt x="537" y="349"/>
                  <a:pt x="539" y="330"/>
                  <a:pt x="552" y="320"/>
                </a:cubicBezTo>
                <a:cubicBezTo>
                  <a:pt x="565" y="309"/>
                  <a:pt x="584" y="311"/>
                  <a:pt x="594" y="324"/>
                </a:cubicBezTo>
                <a:cubicBezTo>
                  <a:pt x="599" y="330"/>
                  <a:pt x="601" y="337"/>
                  <a:pt x="600" y="344"/>
                </a:cubicBezTo>
                <a:cubicBezTo>
                  <a:pt x="599" y="350"/>
                  <a:pt x="603" y="357"/>
                  <a:pt x="609" y="360"/>
                </a:cubicBezTo>
                <a:cubicBezTo>
                  <a:pt x="610" y="361"/>
                  <a:pt x="612" y="361"/>
                  <a:pt x="613" y="361"/>
                </a:cubicBezTo>
                <a:cubicBezTo>
                  <a:pt x="691" y="299"/>
                  <a:pt x="691" y="299"/>
                  <a:pt x="691" y="299"/>
                </a:cubicBezTo>
                <a:cubicBezTo>
                  <a:pt x="546" y="117"/>
                  <a:pt x="322" y="0"/>
                  <a:pt x="71" y="0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9"/>
                  <a:pt x="71" y="99"/>
                  <a:pt x="71" y="99"/>
                </a:cubicBezTo>
                <a:cubicBezTo>
                  <a:pt x="70" y="100"/>
                  <a:pt x="69" y="101"/>
                  <a:pt x="67" y="101"/>
                </a:cubicBezTo>
                <a:cubicBezTo>
                  <a:pt x="61" y="104"/>
                  <a:pt x="53" y="102"/>
                  <a:pt x="49" y="98"/>
                </a:cubicBezTo>
                <a:cubicBezTo>
                  <a:pt x="44" y="93"/>
                  <a:pt x="37" y="90"/>
                  <a:pt x="30" y="90"/>
                </a:cubicBezTo>
                <a:cubicBezTo>
                  <a:pt x="13" y="90"/>
                  <a:pt x="0" y="104"/>
                  <a:pt x="0" y="121"/>
                </a:cubicBezTo>
                <a:cubicBezTo>
                  <a:pt x="0" y="137"/>
                  <a:pt x="13" y="151"/>
                  <a:pt x="30" y="151"/>
                </a:cubicBezTo>
                <a:cubicBezTo>
                  <a:pt x="37" y="151"/>
                  <a:pt x="44" y="148"/>
                  <a:pt x="49" y="143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3" y="139"/>
                  <a:pt x="61" y="137"/>
                  <a:pt x="67" y="140"/>
                </a:cubicBezTo>
                <a:cubicBezTo>
                  <a:pt x="69" y="141"/>
                  <a:pt x="70" y="141"/>
                  <a:pt x="71" y="142"/>
                </a:cubicBezTo>
                <a:cubicBezTo>
                  <a:pt x="71" y="152"/>
                  <a:pt x="71" y="152"/>
                  <a:pt x="71" y="152"/>
                </a:cubicBezTo>
                <a:cubicBezTo>
                  <a:pt x="71" y="244"/>
                  <a:pt x="71" y="244"/>
                  <a:pt x="71" y="244"/>
                </a:cubicBezTo>
                <a:cubicBezTo>
                  <a:pt x="245" y="244"/>
                  <a:pt x="400" y="324"/>
                  <a:pt x="501" y="451"/>
                </a:cubicBezTo>
                <a:cubicBezTo>
                  <a:pt x="579" y="388"/>
                  <a:pt x="579" y="388"/>
                  <a:pt x="579" y="388"/>
                </a:cubicBezTo>
                <a:cubicBezTo>
                  <a:pt x="579" y="387"/>
                  <a:pt x="579" y="386"/>
                  <a:pt x="579" y="3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5" name="Freeform 8">
            <a:extLst>
              <a:ext uri="{FF2B5EF4-FFF2-40B4-BE49-F238E27FC236}">
                <a16:creationId xmlns:a16="http://schemas.microsoft.com/office/drawing/2014/main" id="{A7301210-81CE-43E0-8252-FCE923FDCF99}"/>
              </a:ext>
            </a:extLst>
          </p:cNvPr>
          <p:cNvSpPr>
            <a:spLocks/>
          </p:cNvSpPr>
          <p:nvPr/>
        </p:nvSpPr>
        <p:spPr bwMode="gray">
          <a:xfrm>
            <a:off x="3710735" y="5278731"/>
            <a:ext cx="1452808" cy="584854"/>
          </a:xfrm>
          <a:custGeom>
            <a:avLst/>
            <a:gdLst/>
            <a:ahLst/>
            <a:cxnLst>
              <a:cxn ang="0">
                <a:pos x="665" y="120"/>
              </a:cxn>
              <a:cxn ang="0">
                <a:pos x="686" y="119"/>
              </a:cxn>
              <a:cxn ang="0">
                <a:pos x="700" y="78"/>
              </a:cxn>
              <a:cxn ang="0">
                <a:pos x="660" y="64"/>
              </a:cxn>
              <a:cxn ang="0">
                <a:pos x="646" y="79"/>
              </a:cxn>
              <a:cxn ang="0">
                <a:pos x="646" y="79"/>
              </a:cxn>
              <a:cxn ang="0">
                <a:pos x="631" y="90"/>
              </a:cxn>
              <a:cxn ang="0">
                <a:pos x="627" y="90"/>
              </a:cxn>
              <a:cxn ang="0">
                <a:pos x="584" y="0"/>
              </a:cxn>
              <a:cxn ang="0">
                <a:pos x="345" y="54"/>
              </a:cxn>
              <a:cxn ang="0">
                <a:pos x="106" y="0"/>
              </a:cxn>
              <a:cxn ang="0">
                <a:pos x="62" y="91"/>
              </a:cxn>
              <a:cxn ang="0">
                <a:pos x="64" y="94"/>
              </a:cxn>
              <a:cxn ang="0">
                <a:pos x="82" y="99"/>
              </a:cxn>
              <a:cxn ang="0">
                <a:pos x="82" y="99"/>
              </a:cxn>
              <a:cxn ang="0">
                <a:pos x="103" y="101"/>
              </a:cxn>
              <a:cxn ang="0">
                <a:pos x="116" y="141"/>
              </a:cxn>
              <a:cxn ang="0">
                <a:pos x="77" y="156"/>
              </a:cxn>
              <a:cxn ang="0">
                <a:pos x="62" y="140"/>
              </a:cxn>
              <a:cxn ang="0">
                <a:pos x="47" y="129"/>
              </a:cxn>
              <a:cxn ang="0">
                <a:pos x="43" y="130"/>
              </a:cxn>
              <a:cxn ang="0">
                <a:pos x="0" y="219"/>
              </a:cxn>
              <a:cxn ang="0">
                <a:pos x="345" y="298"/>
              </a:cxn>
              <a:cxn ang="0">
                <a:pos x="689" y="219"/>
              </a:cxn>
              <a:cxn ang="0">
                <a:pos x="646" y="128"/>
              </a:cxn>
              <a:cxn ang="0">
                <a:pos x="648" y="125"/>
              </a:cxn>
              <a:cxn ang="0">
                <a:pos x="665" y="120"/>
              </a:cxn>
            </a:cxnLst>
            <a:rect l="0" t="0" r="r" b="b"/>
            <a:pathLst>
              <a:path w="707" h="298">
                <a:moveTo>
                  <a:pt x="665" y="120"/>
                </a:moveTo>
                <a:cubicBezTo>
                  <a:pt x="672" y="122"/>
                  <a:pt x="680" y="122"/>
                  <a:pt x="686" y="119"/>
                </a:cubicBezTo>
                <a:cubicBezTo>
                  <a:pt x="701" y="111"/>
                  <a:pt x="707" y="93"/>
                  <a:pt x="700" y="78"/>
                </a:cubicBezTo>
                <a:cubicBezTo>
                  <a:pt x="693" y="63"/>
                  <a:pt x="675" y="57"/>
                  <a:pt x="660" y="64"/>
                </a:cubicBezTo>
                <a:cubicBezTo>
                  <a:pt x="653" y="67"/>
                  <a:pt x="649" y="73"/>
                  <a:pt x="646" y="79"/>
                </a:cubicBezTo>
                <a:cubicBezTo>
                  <a:pt x="646" y="79"/>
                  <a:pt x="646" y="79"/>
                  <a:pt x="646" y="79"/>
                </a:cubicBezTo>
                <a:cubicBezTo>
                  <a:pt x="644" y="85"/>
                  <a:pt x="638" y="90"/>
                  <a:pt x="631" y="90"/>
                </a:cubicBezTo>
                <a:cubicBezTo>
                  <a:pt x="629" y="90"/>
                  <a:pt x="628" y="90"/>
                  <a:pt x="627" y="90"/>
                </a:cubicBezTo>
                <a:cubicBezTo>
                  <a:pt x="584" y="0"/>
                  <a:pt x="584" y="0"/>
                  <a:pt x="584" y="0"/>
                </a:cubicBezTo>
                <a:cubicBezTo>
                  <a:pt x="511" y="35"/>
                  <a:pt x="430" y="54"/>
                  <a:pt x="345" y="54"/>
                </a:cubicBezTo>
                <a:cubicBezTo>
                  <a:pt x="259" y="54"/>
                  <a:pt x="178" y="35"/>
                  <a:pt x="106" y="0"/>
                </a:cubicBezTo>
                <a:cubicBezTo>
                  <a:pt x="62" y="91"/>
                  <a:pt x="62" y="91"/>
                  <a:pt x="62" y="91"/>
                </a:cubicBezTo>
                <a:cubicBezTo>
                  <a:pt x="63" y="92"/>
                  <a:pt x="63" y="93"/>
                  <a:pt x="64" y="94"/>
                </a:cubicBezTo>
                <a:cubicBezTo>
                  <a:pt x="69" y="100"/>
                  <a:pt x="76" y="102"/>
                  <a:pt x="82" y="99"/>
                </a:cubicBezTo>
                <a:cubicBezTo>
                  <a:pt x="82" y="99"/>
                  <a:pt x="82" y="99"/>
                  <a:pt x="82" y="99"/>
                </a:cubicBezTo>
                <a:cubicBezTo>
                  <a:pt x="89" y="97"/>
                  <a:pt x="96" y="98"/>
                  <a:pt x="103" y="101"/>
                </a:cubicBezTo>
                <a:cubicBezTo>
                  <a:pt x="118" y="108"/>
                  <a:pt x="124" y="126"/>
                  <a:pt x="116" y="141"/>
                </a:cubicBezTo>
                <a:cubicBezTo>
                  <a:pt x="109" y="156"/>
                  <a:pt x="91" y="163"/>
                  <a:pt x="77" y="156"/>
                </a:cubicBezTo>
                <a:cubicBezTo>
                  <a:pt x="70" y="152"/>
                  <a:pt x="65" y="147"/>
                  <a:pt x="62" y="140"/>
                </a:cubicBezTo>
                <a:cubicBezTo>
                  <a:pt x="61" y="134"/>
                  <a:pt x="54" y="130"/>
                  <a:pt x="47" y="129"/>
                </a:cubicBezTo>
                <a:cubicBezTo>
                  <a:pt x="46" y="129"/>
                  <a:pt x="45" y="129"/>
                  <a:pt x="43" y="130"/>
                </a:cubicBezTo>
                <a:cubicBezTo>
                  <a:pt x="0" y="219"/>
                  <a:pt x="0" y="219"/>
                  <a:pt x="0" y="219"/>
                </a:cubicBezTo>
                <a:cubicBezTo>
                  <a:pt x="104" y="269"/>
                  <a:pt x="221" y="298"/>
                  <a:pt x="345" y="298"/>
                </a:cubicBezTo>
                <a:cubicBezTo>
                  <a:pt x="468" y="298"/>
                  <a:pt x="585" y="269"/>
                  <a:pt x="689" y="219"/>
                </a:cubicBezTo>
                <a:cubicBezTo>
                  <a:pt x="646" y="128"/>
                  <a:pt x="646" y="128"/>
                  <a:pt x="646" y="128"/>
                </a:cubicBezTo>
                <a:cubicBezTo>
                  <a:pt x="646" y="127"/>
                  <a:pt x="647" y="126"/>
                  <a:pt x="648" y="125"/>
                </a:cubicBezTo>
                <a:cubicBezTo>
                  <a:pt x="652" y="120"/>
                  <a:pt x="660" y="118"/>
                  <a:pt x="665" y="120"/>
                </a:cubicBez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6" name="Freeform 6">
            <a:extLst>
              <a:ext uri="{FF2B5EF4-FFF2-40B4-BE49-F238E27FC236}">
                <a16:creationId xmlns:a16="http://schemas.microsoft.com/office/drawing/2014/main" id="{7FDE2AD6-8918-453C-95C2-A05BCF2DFD41}"/>
              </a:ext>
            </a:extLst>
          </p:cNvPr>
          <p:cNvSpPr>
            <a:spLocks/>
          </p:cNvSpPr>
          <p:nvPr/>
        </p:nvSpPr>
        <p:spPr bwMode="gray">
          <a:xfrm>
            <a:off x="5558547" y="2987307"/>
            <a:ext cx="746235" cy="1317328"/>
          </a:xfrm>
          <a:custGeom>
            <a:avLst/>
            <a:gdLst/>
            <a:ahLst/>
            <a:cxnLst>
              <a:cxn ang="0">
                <a:pos x="190" y="0"/>
              </a:cxn>
              <a:cxn ang="0">
                <a:pos x="112" y="62"/>
              </a:cxn>
              <a:cxn ang="0">
                <a:pos x="108" y="61"/>
              </a:cxn>
              <a:cxn ang="0">
                <a:pos x="99" y="45"/>
              </a:cxn>
              <a:cxn ang="0">
                <a:pos x="93" y="25"/>
              </a:cxn>
              <a:cxn ang="0">
                <a:pos x="51" y="21"/>
              </a:cxn>
              <a:cxn ang="0">
                <a:pos x="46" y="63"/>
              </a:cxn>
              <a:cxn ang="0">
                <a:pos x="64" y="73"/>
              </a:cxn>
              <a:cxn ang="0">
                <a:pos x="64" y="73"/>
              </a:cxn>
              <a:cxn ang="0">
                <a:pos x="78" y="85"/>
              </a:cxn>
              <a:cxn ang="0">
                <a:pos x="78" y="89"/>
              </a:cxn>
              <a:cxn ang="0">
                <a:pos x="0" y="152"/>
              </a:cxn>
              <a:cxn ang="0">
                <a:pos x="120" y="495"/>
              </a:cxn>
              <a:cxn ang="0">
                <a:pos x="106" y="617"/>
              </a:cxn>
              <a:cxn ang="0">
                <a:pos x="204" y="640"/>
              </a:cxn>
              <a:cxn ang="0">
                <a:pos x="207" y="637"/>
              </a:cxn>
              <a:cxn ang="0">
                <a:pos x="208" y="618"/>
              </a:cxn>
              <a:cxn ang="0">
                <a:pos x="208" y="618"/>
              </a:cxn>
              <a:cxn ang="0">
                <a:pos x="205" y="598"/>
              </a:cxn>
              <a:cxn ang="0">
                <a:pos x="241" y="576"/>
              </a:cxn>
              <a:cxn ang="0">
                <a:pos x="264" y="611"/>
              </a:cxn>
              <a:cxn ang="0">
                <a:pos x="252" y="628"/>
              </a:cxn>
              <a:cxn ang="0">
                <a:pos x="245" y="645"/>
              </a:cxn>
              <a:cxn ang="0">
                <a:pos x="246" y="649"/>
              </a:cxn>
              <a:cxn ang="0">
                <a:pos x="344" y="672"/>
              </a:cxn>
              <a:cxn ang="0">
                <a:pos x="363" y="495"/>
              </a:cxn>
              <a:cxn ang="0">
                <a:pos x="190" y="0"/>
              </a:cxn>
            </a:cxnLst>
            <a:rect l="0" t="0" r="r" b="b"/>
            <a:pathLst>
              <a:path w="363" h="672">
                <a:moveTo>
                  <a:pt x="190" y="0"/>
                </a:moveTo>
                <a:cubicBezTo>
                  <a:pt x="112" y="62"/>
                  <a:pt x="112" y="62"/>
                  <a:pt x="112" y="62"/>
                </a:cubicBezTo>
                <a:cubicBezTo>
                  <a:pt x="111" y="62"/>
                  <a:pt x="109" y="62"/>
                  <a:pt x="108" y="61"/>
                </a:cubicBezTo>
                <a:cubicBezTo>
                  <a:pt x="102" y="58"/>
                  <a:pt x="98" y="51"/>
                  <a:pt x="99" y="45"/>
                </a:cubicBezTo>
                <a:cubicBezTo>
                  <a:pt x="100" y="38"/>
                  <a:pt x="98" y="31"/>
                  <a:pt x="93" y="25"/>
                </a:cubicBezTo>
                <a:cubicBezTo>
                  <a:pt x="83" y="12"/>
                  <a:pt x="64" y="10"/>
                  <a:pt x="51" y="21"/>
                </a:cubicBezTo>
                <a:cubicBezTo>
                  <a:pt x="38" y="31"/>
                  <a:pt x="36" y="50"/>
                  <a:pt x="46" y="63"/>
                </a:cubicBezTo>
                <a:cubicBezTo>
                  <a:pt x="51" y="68"/>
                  <a:pt x="57" y="72"/>
                  <a:pt x="6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70" y="73"/>
                  <a:pt x="76" y="78"/>
                  <a:pt x="78" y="85"/>
                </a:cubicBezTo>
                <a:cubicBezTo>
                  <a:pt x="78" y="87"/>
                  <a:pt x="78" y="88"/>
                  <a:pt x="78" y="89"/>
                </a:cubicBezTo>
                <a:cubicBezTo>
                  <a:pt x="0" y="152"/>
                  <a:pt x="0" y="152"/>
                  <a:pt x="0" y="152"/>
                </a:cubicBezTo>
                <a:cubicBezTo>
                  <a:pt x="75" y="246"/>
                  <a:pt x="120" y="365"/>
                  <a:pt x="120" y="495"/>
                </a:cubicBezTo>
                <a:cubicBezTo>
                  <a:pt x="120" y="537"/>
                  <a:pt x="115" y="578"/>
                  <a:pt x="106" y="617"/>
                </a:cubicBezTo>
                <a:cubicBezTo>
                  <a:pt x="204" y="640"/>
                  <a:pt x="204" y="640"/>
                  <a:pt x="204" y="640"/>
                </a:cubicBezTo>
                <a:cubicBezTo>
                  <a:pt x="205" y="639"/>
                  <a:pt x="206" y="638"/>
                  <a:pt x="207" y="637"/>
                </a:cubicBezTo>
                <a:cubicBezTo>
                  <a:pt x="211" y="631"/>
                  <a:pt x="211" y="623"/>
                  <a:pt x="208" y="618"/>
                </a:cubicBezTo>
                <a:cubicBezTo>
                  <a:pt x="208" y="618"/>
                  <a:pt x="208" y="618"/>
                  <a:pt x="208" y="618"/>
                </a:cubicBezTo>
                <a:cubicBezTo>
                  <a:pt x="204" y="612"/>
                  <a:pt x="203" y="605"/>
                  <a:pt x="205" y="598"/>
                </a:cubicBezTo>
                <a:cubicBezTo>
                  <a:pt x="208" y="582"/>
                  <a:pt x="224" y="572"/>
                  <a:pt x="241" y="576"/>
                </a:cubicBezTo>
                <a:cubicBezTo>
                  <a:pt x="257" y="579"/>
                  <a:pt x="267" y="595"/>
                  <a:pt x="264" y="611"/>
                </a:cubicBezTo>
                <a:cubicBezTo>
                  <a:pt x="262" y="618"/>
                  <a:pt x="258" y="624"/>
                  <a:pt x="252" y="628"/>
                </a:cubicBezTo>
                <a:cubicBezTo>
                  <a:pt x="246" y="631"/>
                  <a:pt x="243" y="638"/>
                  <a:pt x="245" y="645"/>
                </a:cubicBezTo>
                <a:cubicBezTo>
                  <a:pt x="245" y="647"/>
                  <a:pt x="245" y="648"/>
                  <a:pt x="246" y="649"/>
                </a:cubicBezTo>
                <a:cubicBezTo>
                  <a:pt x="344" y="672"/>
                  <a:pt x="344" y="672"/>
                  <a:pt x="344" y="672"/>
                </a:cubicBezTo>
                <a:cubicBezTo>
                  <a:pt x="357" y="615"/>
                  <a:pt x="363" y="556"/>
                  <a:pt x="363" y="495"/>
                </a:cubicBezTo>
                <a:cubicBezTo>
                  <a:pt x="363" y="308"/>
                  <a:pt x="299" y="136"/>
                  <a:pt x="190" y="0"/>
                </a:cubicBezTo>
                <a:close/>
              </a:path>
            </a:pathLst>
          </a:custGeom>
          <a:solidFill>
            <a:srgbClr val="D9D9D9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7" name="Freeform 7">
            <a:extLst>
              <a:ext uri="{FF2B5EF4-FFF2-40B4-BE49-F238E27FC236}">
                <a16:creationId xmlns:a16="http://schemas.microsoft.com/office/drawing/2014/main" id="{92DAAF3D-457C-48A4-8820-FC3489BF35FF}"/>
              </a:ext>
            </a:extLst>
          </p:cNvPr>
          <p:cNvSpPr>
            <a:spLocks/>
          </p:cNvSpPr>
          <p:nvPr/>
        </p:nvSpPr>
        <p:spPr bwMode="gray">
          <a:xfrm>
            <a:off x="5104698" y="4309473"/>
            <a:ext cx="1097319" cy="1252656"/>
          </a:xfrm>
          <a:custGeom>
            <a:avLst/>
            <a:gdLst/>
            <a:ahLst/>
            <a:cxnLst>
              <a:cxn ang="0">
                <a:pos x="437" y="77"/>
              </a:cxn>
              <a:cxn ang="0">
                <a:pos x="436" y="73"/>
              </a:cxn>
              <a:cxn ang="0">
                <a:pos x="443" y="56"/>
              </a:cxn>
              <a:cxn ang="0">
                <a:pos x="455" y="39"/>
              </a:cxn>
              <a:cxn ang="0">
                <a:pos x="432" y="4"/>
              </a:cxn>
              <a:cxn ang="0">
                <a:pos x="396" y="26"/>
              </a:cxn>
              <a:cxn ang="0">
                <a:pos x="399" y="46"/>
              </a:cxn>
              <a:cxn ang="0">
                <a:pos x="399" y="46"/>
              </a:cxn>
              <a:cxn ang="0">
                <a:pos x="398" y="65"/>
              </a:cxn>
              <a:cxn ang="0">
                <a:pos x="395" y="68"/>
              </a:cxn>
              <a:cxn ang="0">
                <a:pos x="297" y="45"/>
              </a:cxn>
              <a:cxn ang="0">
                <a:pos x="0" y="419"/>
              </a:cxn>
              <a:cxn ang="0">
                <a:pos x="43" y="509"/>
              </a:cxn>
              <a:cxn ang="0">
                <a:pos x="47" y="509"/>
              </a:cxn>
              <a:cxn ang="0">
                <a:pos x="62" y="498"/>
              </a:cxn>
              <a:cxn ang="0">
                <a:pos x="62" y="498"/>
              </a:cxn>
              <a:cxn ang="0">
                <a:pos x="76" y="483"/>
              </a:cxn>
              <a:cxn ang="0">
                <a:pos x="116" y="497"/>
              </a:cxn>
              <a:cxn ang="0">
                <a:pos x="102" y="538"/>
              </a:cxn>
              <a:cxn ang="0">
                <a:pos x="81" y="539"/>
              </a:cxn>
              <a:cxn ang="0">
                <a:pos x="64" y="544"/>
              </a:cxn>
              <a:cxn ang="0">
                <a:pos x="62" y="547"/>
              </a:cxn>
              <a:cxn ang="0">
                <a:pos x="105" y="638"/>
              </a:cxn>
              <a:cxn ang="0">
                <a:pos x="535" y="100"/>
              </a:cxn>
              <a:cxn ang="0">
                <a:pos x="437" y="77"/>
              </a:cxn>
            </a:cxnLst>
            <a:rect l="0" t="0" r="r" b="b"/>
            <a:pathLst>
              <a:path w="535" h="638">
                <a:moveTo>
                  <a:pt x="437" y="77"/>
                </a:moveTo>
                <a:cubicBezTo>
                  <a:pt x="436" y="76"/>
                  <a:pt x="436" y="75"/>
                  <a:pt x="436" y="73"/>
                </a:cubicBezTo>
                <a:cubicBezTo>
                  <a:pt x="434" y="66"/>
                  <a:pt x="437" y="59"/>
                  <a:pt x="443" y="56"/>
                </a:cubicBezTo>
                <a:cubicBezTo>
                  <a:pt x="449" y="52"/>
                  <a:pt x="453" y="46"/>
                  <a:pt x="455" y="39"/>
                </a:cubicBezTo>
                <a:cubicBezTo>
                  <a:pt x="458" y="23"/>
                  <a:pt x="448" y="7"/>
                  <a:pt x="432" y="4"/>
                </a:cubicBezTo>
                <a:cubicBezTo>
                  <a:pt x="415" y="0"/>
                  <a:pt x="399" y="10"/>
                  <a:pt x="396" y="26"/>
                </a:cubicBezTo>
                <a:cubicBezTo>
                  <a:pt x="394" y="33"/>
                  <a:pt x="395" y="40"/>
                  <a:pt x="399" y="46"/>
                </a:cubicBezTo>
                <a:cubicBezTo>
                  <a:pt x="399" y="46"/>
                  <a:pt x="399" y="46"/>
                  <a:pt x="399" y="46"/>
                </a:cubicBezTo>
                <a:cubicBezTo>
                  <a:pt x="402" y="51"/>
                  <a:pt x="402" y="59"/>
                  <a:pt x="398" y="65"/>
                </a:cubicBezTo>
                <a:cubicBezTo>
                  <a:pt x="397" y="66"/>
                  <a:pt x="396" y="67"/>
                  <a:pt x="395" y="68"/>
                </a:cubicBezTo>
                <a:cubicBezTo>
                  <a:pt x="297" y="45"/>
                  <a:pt x="297" y="45"/>
                  <a:pt x="297" y="45"/>
                </a:cubicBezTo>
                <a:cubicBezTo>
                  <a:pt x="260" y="210"/>
                  <a:pt x="148" y="347"/>
                  <a:pt x="0" y="419"/>
                </a:cubicBezTo>
                <a:cubicBezTo>
                  <a:pt x="43" y="509"/>
                  <a:pt x="43" y="509"/>
                  <a:pt x="43" y="509"/>
                </a:cubicBezTo>
                <a:cubicBezTo>
                  <a:pt x="44" y="509"/>
                  <a:pt x="45" y="509"/>
                  <a:pt x="47" y="509"/>
                </a:cubicBezTo>
                <a:cubicBezTo>
                  <a:pt x="54" y="509"/>
                  <a:pt x="60" y="504"/>
                  <a:pt x="62" y="498"/>
                </a:cubicBezTo>
                <a:cubicBezTo>
                  <a:pt x="62" y="498"/>
                  <a:pt x="62" y="498"/>
                  <a:pt x="62" y="498"/>
                </a:cubicBezTo>
                <a:cubicBezTo>
                  <a:pt x="65" y="492"/>
                  <a:pt x="69" y="486"/>
                  <a:pt x="76" y="483"/>
                </a:cubicBezTo>
                <a:cubicBezTo>
                  <a:pt x="91" y="476"/>
                  <a:pt x="109" y="482"/>
                  <a:pt x="116" y="497"/>
                </a:cubicBezTo>
                <a:cubicBezTo>
                  <a:pt x="123" y="512"/>
                  <a:pt x="117" y="530"/>
                  <a:pt x="102" y="538"/>
                </a:cubicBezTo>
                <a:cubicBezTo>
                  <a:pt x="96" y="541"/>
                  <a:pt x="88" y="541"/>
                  <a:pt x="81" y="539"/>
                </a:cubicBezTo>
                <a:cubicBezTo>
                  <a:pt x="76" y="537"/>
                  <a:pt x="68" y="539"/>
                  <a:pt x="64" y="544"/>
                </a:cubicBezTo>
                <a:cubicBezTo>
                  <a:pt x="63" y="545"/>
                  <a:pt x="62" y="546"/>
                  <a:pt x="62" y="547"/>
                </a:cubicBezTo>
                <a:cubicBezTo>
                  <a:pt x="105" y="638"/>
                  <a:pt x="105" y="638"/>
                  <a:pt x="105" y="638"/>
                </a:cubicBezTo>
                <a:cubicBezTo>
                  <a:pt x="320" y="535"/>
                  <a:pt x="481" y="337"/>
                  <a:pt x="535" y="100"/>
                </a:cubicBezTo>
                <a:lnTo>
                  <a:pt x="437" y="7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109B10A5-3396-41B0-9ADD-CCEF30F248C9}"/>
              </a:ext>
            </a:extLst>
          </p:cNvPr>
          <p:cNvSpPr/>
          <p:nvPr/>
        </p:nvSpPr>
        <p:spPr bwMode="gray">
          <a:xfrm>
            <a:off x="3382632" y="3178491"/>
            <a:ext cx="2047271" cy="1768385"/>
          </a:xfrm>
          <a:prstGeom prst="ellipse">
            <a:avLst/>
          </a:prstGeom>
          <a:solidFill>
            <a:sysClr val="window" lastClr="FFFFFF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cxnSp>
        <p:nvCxnSpPr>
          <p:cNvPr id="150" name="Gerader Verbinder 149">
            <a:extLst>
              <a:ext uri="{FF2B5EF4-FFF2-40B4-BE49-F238E27FC236}">
                <a16:creationId xmlns:a16="http://schemas.microsoft.com/office/drawing/2014/main" id="{03CB69E8-782D-421D-9851-198DE250F09A}"/>
              </a:ext>
            </a:extLst>
          </p:cNvPr>
          <p:cNvCxnSpPr>
            <a:cxnSpLocks/>
          </p:cNvCxnSpPr>
          <p:nvPr/>
        </p:nvCxnSpPr>
        <p:spPr bwMode="auto">
          <a:xfrm flipH="1">
            <a:off x="5429903" y="5492446"/>
            <a:ext cx="326823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Gerader Verbinder 150">
            <a:extLst>
              <a:ext uri="{FF2B5EF4-FFF2-40B4-BE49-F238E27FC236}">
                <a16:creationId xmlns:a16="http://schemas.microsoft.com/office/drawing/2014/main" id="{532F40A4-965F-4FAB-87B9-0F912BA20DC7}"/>
              </a:ext>
            </a:extLst>
          </p:cNvPr>
          <p:cNvCxnSpPr>
            <a:cxnSpLocks/>
          </p:cNvCxnSpPr>
          <p:nvPr/>
        </p:nvCxnSpPr>
        <p:spPr bwMode="auto">
          <a:xfrm flipH="1">
            <a:off x="6304782" y="4126318"/>
            <a:ext cx="2605744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" name="Gerader Verbinder 151">
            <a:extLst>
              <a:ext uri="{FF2B5EF4-FFF2-40B4-BE49-F238E27FC236}">
                <a16:creationId xmlns:a16="http://schemas.microsoft.com/office/drawing/2014/main" id="{EADDB2CF-19CE-4A2C-9703-02587BC4442B}"/>
              </a:ext>
            </a:extLst>
          </p:cNvPr>
          <p:cNvCxnSpPr/>
          <p:nvPr/>
        </p:nvCxnSpPr>
        <p:spPr bwMode="auto">
          <a:xfrm flipH="1">
            <a:off x="5273468" y="2464087"/>
            <a:ext cx="349200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" name="Gerader Verbinder 153">
            <a:extLst>
              <a:ext uri="{FF2B5EF4-FFF2-40B4-BE49-F238E27FC236}">
                <a16:creationId xmlns:a16="http://schemas.microsoft.com/office/drawing/2014/main" id="{98B84C07-33DE-4504-9C04-D9CB69B3ABA1}"/>
              </a:ext>
            </a:extLst>
          </p:cNvPr>
          <p:cNvCxnSpPr>
            <a:cxnSpLocks/>
          </p:cNvCxnSpPr>
          <p:nvPr/>
        </p:nvCxnSpPr>
        <p:spPr bwMode="auto">
          <a:xfrm flipH="1">
            <a:off x="491737" y="5510614"/>
            <a:ext cx="2949394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5" name="Gerader Verbinder 154">
            <a:extLst>
              <a:ext uri="{FF2B5EF4-FFF2-40B4-BE49-F238E27FC236}">
                <a16:creationId xmlns:a16="http://schemas.microsoft.com/office/drawing/2014/main" id="{DBE7BA32-F390-4434-B1BF-660C462F01EE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200" y="4117454"/>
            <a:ext cx="231720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EF809521-D3C4-4A1A-9184-ACC5DA195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9" r="35130"/>
          <a:stretch/>
        </p:blipFill>
        <p:spPr>
          <a:xfrm>
            <a:off x="3317200" y="3391857"/>
            <a:ext cx="2288015" cy="961258"/>
          </a:xfrm>
          <a:prstGeom prst="rect">
            <a:avLst/>
          </a:prstGeom>
        </p:spPr>
      </p:pic>
      <p:sp>
        <p:nvSpPr>
          <p:cNvPr id="208" name="Rectangle 5">
            <a:extLst>
              <a:ext uri="{FF2B5EF4-FFF2-40B4-BE49-F238E27FC236}">
                <a16:creationId xmlns:a16="http://schemas.microsoft.com/office/drawing/2014/main" id="{2D02D4A2-3DC2-4452-9DEE-561236CA3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00" y="1801910"/>
            <a:ext cx="7416000" cy="46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Mittelständisches deutsches </a:t>
            </a:r>
            <a:br>
              <a:rPr kumimoji="0" lang="de-DE" altLang="de-DE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Familienunternehmen</a:t>
            </a:r>
            <a:br>
              <a:rPr kumimoji="0" lang="de-DE" altLang="de-DE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gegründet 1888 mit Sitz in Schramberg</a:t>
            </a:r>
          </a:p>
        </p:txBody>
      </p:sp>
      <p:cxnSp>
        <p:nvCxnSpPr>
          <p:cNvPr id="209" name="Gerader Verbinder 208">
            <a:extLst>
              <a:ext uri="{FF2B5EF4-FFF2-40B4-BE49-F238E27FC236}">
                <a16:creationId xmlns:a16="http://schemas.microsoft.com/office/drawing/2014/main" id="{323BBF91-5293-4F9C-96D0-722A4D063865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200" y="2719371"/>
            <a:ext cx="2795609" cy="28766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C0588EE7-B189-4EE9-B405-FEF47CBDFBC4}"/>
              </a:ext>
            </a:extLst>
          </p:cNvPr>
          <p:cNvSpPr/>
          <p:nvPr/>
        </p:nvSpPr>
        <p:spPr>
          <a:xfrm>
            <a:off x="6362186" y="3075642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Hersteller von hochwertigen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Präzisionsteilen, Schwerpunkte 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in Federn, Stanz- u. 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Stanzbiegeteile, 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Kunststoffverbundteile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AED2C13-1735-4642-A18A-34B96CA83009}"/>
              </a:ext>
            </a:extLst>
          </p:cNvPr>
          <p:cNvSpPr/>
          <p:nvPr/>
        </p:nvSpPr>
        <p:spPr>
          <a:xfrm>
            <a:off x="6064540" y="49947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Hohe Diversifizierung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(Produkte, Kunden, Regionen)</a:t>
            </a:r>
            <a:endParaRPr lang="de-DE" sz="12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5AB23A81-8CD3-4A13-9291-82B866F4066C}"/>
              </a:ext>
            </a:extLst>
          </p:cNvPr>
          <p:cNvSpPr/>
          <p:nvPr/>
        </p:nvSpPr>
        <p:spPr>
          <a:xfrm>
            <a:off x="948997" y="48180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Führende Position in 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verschiedenen 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Marktsegmenten/-nischen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AB6BE3F4-3703-4BA7-9FB4-1706946C56E4}"/>
              </a:ext>
            </a:extLst>
          </p:cNvPr>
          <p:cNvSpPr/>
          <p:nvPr/>
        </p:nvSpPr>
        <p:spPr>
          <a:xfrm>
            <a:off x="860629" y="3827281"/>
            <a:ext cx="19752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Internationale Präsenz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9ABFE1F-E7F2-4E65-92C4-B3B482117358}"/>
              </a:ext>
            </a:extLst>
          </p:cNvPr>
          <p:cNvSpPr/>
          <p:nvPr/>
        </p:nvSpPr>
        <p:spPr>
          <a:xfrm>
            <a:off x="831600" y="2261028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Hohe Kompetenz in technologischen </a:t>
            </a:r>
            <a:b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de-DE" altLang="de-DE" sz="1200" dirty="0">
                <a:solidFill>
                  <a:schemeClr val="bg2"/>
                </a:solidFill>
                <a:latin typeface="Arial" panose="020B0604020202020204" pitchFamily="34" charset="0"/>
              </a:rPr>
              <a:t>Produktionsprozessen </a:t>
            </a:r>
          </a:p>
        </p:txBody>
      </p:sp>
      <p:pic>
        <p:nvPicPr>
          <p:cNvPr id="216" name="Grafik 215" descr="Erdkugel: Afrika und Europa">
            <a:extLst>
              <a:ext uri="{FF2B5EF4-FFF2-40B4-BE49-F238E27FC236}">
                <a16:creationId xmlns:a16="http://schemas.microsoft.com/office/drawing/2014/main" id="{4CC064ED-CCA5-4F9E-82E5-FB1DE98F7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915" y="3672252"/>
            <a:ext cx="432000" cy="432000"/>
          </a:xfrm>
          <a:prstGeom prst="rect">
            <a:avLst/>
          </a:prstGeom>
        </p:spPr>
      </p:pic>
      <p:pic>
        <p:nvPicPr>
          <p:cNvPr id="217" name="Grafik 216" descr="Kreisförmiges Flussdiagramm">
            <a:extLst>
              <a:ext uri="{FF2B5EF4-FFF2-40B4-BE49-F238E27FC236}">
                <a16:creationId xmlns:a16="http://schemas.microsoft.com/office/drawing/2014/main" id="{8797EFD7-53C9-48D8-8448-10E9454B5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8344" y="5042441"/>
            <a:ext cx="432000" cy="432000"/>
          </a:xfrm>
          <a:prstGeom prst="rect">
            <a:avLst/>
          </a:prstGeom>
        </p:spPr>
      </p:pic>
      <p:pic>
        <p:nvPicPr>
          <p:cNvPr id="218" name="Grafik 217" descr="Fabrik">
            <a:extLst>
              <a:ext uri="{FF2B5EF4-FFF2-40B4-BE49-F238E27FC236}">
                <a16:creationId xmlns:a16="http://schemas.microsoft.com/office/drawing/2014/main" id="{0AB96D5D-765F-427C-8A86-A46B6CF27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8344" y="1983438"/>
            <a:ext cx="432000" cy="432000"/>
          </a:xfrm>
          <a:prstGeom prst="rect">
            <a:avLst/>
          </a:prstGeom>
        </p:spPr>
      </p:pic>
      <p:pic>
        <p:nvPicPr>
          <p:cNvPr id="219" name="Grafik 218" descr="Menüband">
            <a:extLst>
              <a:ext uri="{FF2B5EF4-FFF2-40B4-BE49-F238E27FC236}">
                <a16:creationId xmlns:a16="http://schemas.microsoft.com/office/drawing/2014/main" id="{F993E715-B5A9-4108-B5A0-162A0DF1E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1737" y="4953945"/>
            <a:ext cx="432000" cy="432000"/>
          </a:xfrm>
          <a:prstGeom prst="rect">
            <a:avLst/>
          </a:prstGeom>
        </p:spPr>
      </p:pic>
      <p:pic>
        <p:nvPicPr>
          <p:cNvPr id="222" name="Grafik 221" descr="Zahnräder">
            <a:extLst>
              <a:ext uri="{FF2B5EF4-FFF2-40B4-BE49-F238E27FC236}">
                <a16:creationId xmlns:a16="http://schemas.microsoft.com/office/drawing/2014/main" id="{56637674-062B-40AD-8641-3164D09384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7200" y="2256484"/>
            <a:ext cx="432000" cy="432000"/>
          </a:xfrm>
          <a:prstGeom prst="rect">
            <a:avLst/>
          </a:prstGeom>
        </p:spPr>
      </p:pic>
      <p:pic>
        <p:nvPicPr>
          <p:cNvPr id="223" name="Bild 17">
            <a:extLst>
              <a:ext uri="{FF2B5EF4-FFF2-40B4-BE49-F238E27FC236}">
                <a16:creationId xmlns:a16="http://schemas.microsoft.com/office/drawing/2014/main" id="{D53846AE-82B0-484D-A0FC-0D959EBA0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63" y="4430970"/>
            <a:ext cx="1452808" cy="440788"/>
          </a:xfrm>
          <a:prstGeom prst="rect">
            <a:avLst/>
          </a:prstGeom>
        </p:spPr>
      </p:pic>
      <p:pic>
        <p:nvPicPr>
          <p:cNvPr id="225" name="Grafik 224" descr="Händedruck">
            <a:extLst>
              <a:ext uri="{FF2B5EF4-FFF2-40B4-BE49-F238E27FC236}">
                <a16:creationId xmlns:a16="http://schemas.microsoft.com/office/drawing/2014/main" id="{B28567F8-75E2-410F-A6E3-E6E5ADD064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33468" y="3685454"/>
            <a:ext cx="432000" cy="432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B8C65D-A2F3-4954-A606-01F39804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995F38-E5CE-468F-944F-242C2D8A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6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C31792E-61E6-4DDC-AD97-EA00CCB5F0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1347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Grafik 36">
            <a:extLst>
              <a:ext uri="{FF2B5EF4-FFF2-40B4-BE49-F238E27FC236}">
                <a16:creationId xmlns:a16="http://schemas.microsoft.com/office/drawing/2014/main" id="{9F22437C-7577-4377-A80A-4F4C4BFED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543" y="3602713"/>
            <a:ext cx="1672566" cy="109753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CCA221D9-C701-4863-A8B2-DC9C02AD7D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r="22947" b="15921"/>
          <a:stretch/>
        </p:blipFill>
        <p:spPr>
          <a:xfrm>
            <a:off x="3694116" y="1669023"/>
            <a:ext cx="1668706" cy="102111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222956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Produktionsstandorte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Eastern Hemisphere</a:t>
            </a:r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09963A57-0A00-45FD-A0A1-98657708B9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1503285" y="1655714"/>
            <a:ext cx="1671691" cy="103516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5" name="Text Box 5">
            <a:extLst>
              <a:ext uri="{FF2B5EF4-FFF2-40B4-BE49-F238E27FC236}">
                <a16:creationId xmlns:a16="http://schemas.microsoft.com/office/drawing/2014/main" id="{13EA6672-8AC6-448D-B20D-01CA29F59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089" y="2817753"/>
            <a:ext cx="838739" cy="34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Taicang, </a:t>
            </a:r>
            <a:br>
              <a: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China</a:t>
            </a:r>
          </a:p>
        </p:txBody>
      </p:sp>
      <p:sp>
        <p:nvSpPr>
          <p:cNvPr id="68" name="Text Box 8">
            <a:extLst>
              <a:ext uri="{FF2B5EF4-FFF2-40B4-BE49-F238E27FC236}">
                <a16:creationId xmlns:a16="http://schemas.microsoft.com/office/drawing/2014/main" id="{B6D7A4A3-6380-44AB-9C42-46E5DF81C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807" y="4732909"/>
            <a:ext cx="7732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Tumkur</a:t>
            </a: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</a:t>
            </a:r>
            <a:b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Indien</a:t>
            </a:r>
          </a:p>
        </p:txBody>
      </p:sp>
      <p:pic>
        <p:nvPicPr>
          <p:cNvPr id="70" name="Picture 10" descr="11-2011Frontansicht">
            <a:extLst>
              <a:ext uri="{FF2B5EF4-FFF2-40B4-BE49-F238E27FC236}">
                <a16:creationId xmlns:a16="http://schemas.microsoft.com/office/drawing/2014/main" id="{4B17AFD7-1C3A-4952-81BD-AB155036A25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93" y="3618693"/>
            <a:ext cx="1748677" cy="102111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13">
            <a:extLst>
              <a:ext uri="{FF2B5EF4-FFF2-40B4-BE49-F238E27FC236}">
                <a16:creationId xmlns:a16="http://schemas.microsoft.com/office/drawing/2014/main" id="{95E7AA86-9768-4476-ABBB-231C2C9DA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975" y="4732953"/>
            <a:ext cx="909939" cy="37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Rayong,</a:t>
            </a:r>
            <a:b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Thailand</a:t>
            </a:r>
          </a:p>
        </p:txBody>
      </p:sp>
      <p:pic>
        <p:nvPicPr>
          <p:cNvPr id="74" name="Picture 19" descr="KL_Textile kl">
            <a:extLst>
              <a:ext uri="{FF2B5EF4-FFF2-40B4-BE49-F238E27FC236}">
                <a16:creationId xmlns:a16="http://schemas.microsoft.com/office/drawing/2014/main" id="{97FB8A0F-4C4F-47B3-BDE6-2555D294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93" y="3045852"/>
            <a:ext cx="922755" cy="27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22">
            <a:extLst>
              <a:ext uri="{FF2B5EF4-FFF2-40B4-BE49-F238E27FC236}">
                <a16:creationId xmlns:a16="http://schemas.microsoft.com/office/drawing/2014/main" id="{0F38B166-AE93-4E4A-AE4D-29410E6A3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742" y="4737511"/>
            <a:ext cx="700610" cy="37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Klang,</a:t>
            </a:r>
            <a:b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de-DE" alt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Malaysia</a:t>
            </a:r>
          </a:p>
        </p:txBody>
      </p:sp>
      <p:pic>
        <p:nvPicPr>
          <p:cNvPr id="82" name="Picture 30" descr="SKP-Logo-eigen">
            <a:extLst>
              <a:ext uri="{FF2B5EF4-FFF2-40B4-BE49-F238E27FC236}">
                <a16:creationId xmlns:a16="http://schemas.microsoft.com/office/drawing/2014/main" id="{39DE8406-0F89-4064-B946-1BB2C476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20" y="4772048"/>
            <a:ext cx="929874" cy="27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31" descr="KL-Thailandrgb">
            <a:extLst>
              <a:ext uri="{FF2B5EF4-FFF2-40B4-BE49-F238E27FC236}">
                <a16:creationId xmlns:a16="http://schemas.microsoft.com/office/drawing/2014/main" id="{13F2B73D-68A6-48F6-9CEB-D12C56B5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21" y="4774999"/>
            <a:ext cx="922755" cy="27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2" descr="KL-Indiargb">
            <a:extLst>
              <a:ext uri="{FF2B5EF4-FFF2-40B4-BE49-F238E27FC236}">
                <a16:creationId xmlns:a16="http://schemas.microsoft.com/office/drawing/2014/main" id="{0A42D87A-E36C-4BBD-A64C-0C96786A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93" y="4776457"/>
            <a:ext cx="922755" cy="27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 Box 35">
            <a:extLst>
              <a:ext uri="{FF2B5EF4-FFF2-40B4-BE49-F238E27FC236}">
                <a16:creationId xmlns:a16="http://schemas.microsoft.com/office/drawing/2014/main" id="{5134BE83-34CD-4D5A-87EB-20620CC6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103" y="1656492"/>
            <a:ext cx="1357968" cy="20272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771 + 57 +41 Mitarbeiter</a:t>
            </a:r>
          </a:p>
        </p:txBody>
      </p:sp>
      <p:sp>
        <p:nvSpPr>
          <p:cNvPr id="87" name="Text Box 37">
            <a:extLst>
              <a:ext uri="{FF2B5EF4-FFF2-40B4-BE49-F238E27FC236}">
                <a16:creationId xmlns:a16="http://schemas.microsoft.com/office/drawing/2014/main" id="{7811680C-0F7C-436A-9AAA-2D5114FE0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5" y="1661669"/>
            <a:ext cx="1053763" cy="19754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800" i="1" kern="0" dirty="0">
                <a:solidFill>
                  <a:srgbClr val="FFFFFF"/>
                </a:solidFill>
              </a:rPr>
              <a:t>78 + 19</a:t>
            </a: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Mitarbeiter</a:t>
            </a:r>
          </a:p>
        </p:txBody>
      </p:sp>
      <p:pic>
        <p:nvPicPr>
          <p:cNvPr id="89" name="Picture 41" descr="KERN-LIEBERS Pieron">
            <a:extLst>
              <a:ext uri="{FF2B5EF4-FFF2-40B4-BE49-F238E27FC236}">
                <a16:creationId xmlns:a16="http://schemas.microsoft.com/office/drawing/2014/main" id="{548605DC-BEF8-4186-BF6A-3882384F1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94" y="2751382"/>
            <a:ext cx="922755" cy="27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 Box 43">
            <a:extLst>
              <a:ext uri="{FF2B5EF4-FFF2-40B4-BE49-F238E27FC236}">
                <a16:creationId xmlns:a16="http://schemas.microsoft.com/office/drawing/2014/main" id="{AE675690-A7D3-4154-A762-672F3D61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037" y="3617235"/>
            <a:ext cx="922755" cy="20272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800" i="1" kern="0" dirty="0">
                <a:solidFill>
                  <a:srgbClr val="FFFFFF"/>
                </a:solidFill>
              </a:rPr>
              <a:t>72</a:t>
            </a: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Mitarbeiter</a:t>
            </a:r>
          </a:p>
        </p:txBody>
      </p:sp>
      <p:sp>
        <p:nvSpPr>
          <p:cNvPr id="92" name="Text Box 44">
            <a:extLst>
              <a:ext uri="{FF2B5EF4-FFF2-40B4-BE49-F238E27FC236}">
                <a16:creationId xmlns:a16="http://schemas.microsoft.com/office/drawing/2014/main" id="{EADAF1DC-CB82-466C-94B3-57B1709F3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093" y="3618693"/>
            <a:ext cx="922755" cy="20272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465 Mitarbeiter</a:t>
            </a:r>
          </a:p>
        </p:txBody>
      </p:sp>
      <p:sp>
        <p:nvSpPr>
          <p:cNvPr id="94" name="Text Box 46">
            <a:extLst>
              <a:ext uri="{FF2B5EF4-FFF2-40B4-BE49-F238E27FC236}">
                <a16:creationId xmlns:a16="http://schemas.microsoft.com/office/drawing/2014/main" id="{86D4F876-DFFD-4F38-9EE8-0D8EB7393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702" y="2826300"/>
            <a:ext cx="909939" cy="5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Tianjin,</a:t>
            </a:r>
            <a:b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China</a:t>
            </a:r>
            <a:b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endParaRPr kumimoji="0" lang="de-DE" alt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5" name="Picture 47" descr="D-Metal Logo2">
            <a:extLst>
              <a:ext uri="{FF2B5EF4-FFF2-40B4-BE49-F238E27FC236}">
                <a16:creationId xmlns:a16="http://schemas.microsoft.com/office/drawing/2014/main" id="{1FEFB8FE-46F5-4B9E-84F0-2E7424EC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44" y="3123654"/>
            <a:ext cx="1033254" cy="17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48" descr="Panorama 7">
            <a:extLst>
              <a:ext uri="{FF2B5EF4-FFF2-40B4-BE49-F238E27FC236}">
                <a16:creationId xmlns:a16="http://schemas.microsoft.com/office/drawing/2014/main" id="{96C8C2BD-1B98-412F-8E4E-876F190F0F11}"/>
              </a:ext>
            </a:extLst>
          </p:cNvPr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4"/>
          <a:stretch>
            <a:fillRect/>
          </a:stretch>
        </p:blipFill>
        <p:spPr bwMode="auto">
          <a:xfrm>
            <a:off x="3719820" y="3614284"/>
            <a:ext cx="1748677" cy="102111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49">
            <a:extLst>
              <a:ext uri="{FF2B5EF4-FFF2-40B4-BE49-F238E27FC236}">
                <a16:creationId xmlns:a16="http://schemas.microsoft.com/office/drawing/2014/main" id="{8269F3FC-3900-4B12-BEA6-7C9C709D2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820" y="3614284"/>
            <a:ext cx="921330" cy="202721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164 Mitarbeiter</a:t>
            </a:r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04DF0C5F-4644-4B63-988E-3BAB8DBAA6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7" b="20630"/>
          <a:stretch/>
        </p:blipFill>
        <p:spPr>
          <a:xfrm>
            <a:off x="5856674" y="1660453"/>
            <a:ext cx="1716436" cy="109019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1" name="Text Box 51">
            <a:extLst>
              <a:ext uri="{FF2B5EF4-FFF2-40B4-BE49-F238E27FC236}">
                <a16:creationId xmlns:a16="http://schemas.microsoft.com/office/drawing/2014/main" id="{09026C4C-855F-40C5-9635-7CB2F8A8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674" y="1660453"/>
            <a:ext cx="921330" cy="20272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800" i="1" kern="0" dirty="0">
                <a:solidFill>
                  <a:srgbClr val="FFFFFF"/>
                </a:solidFill>
              </a:rPr>
              <a:t>19</a:t>
            </a:r>
            <a:r>
              <a:rPr kumimoji="0" lang="de-DE" altLang="de-DE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de-DE" altLang="de-DE" sz="800" i="1" kern="0" dirty="0">
                <a:solidFill>
                  <a:srgbClr val="FFFFFF"/>
                </a:solidFill>
              </a:rPr>
              <a:t>Mitarbeiter</a:t>
            </a:r>
            <a:endParaRPr kumimoji="0" lang="de-DE" altLang="de-DE" sz="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2" name="Text Box 5">
            <a:extLst>
              <a:ext uri="{FF2B5EF4-FFF2-40B4-BE49-F238E27FC236}">
                <a16:creationId xmlns:a16="http://schemas.microsoft.com/office/drawing/2014/main" id="{807B2258-8DA0-467D-B1D1-635F6C13D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704" y="2821303"/>
            <a:ext cx="1039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marR="0" lvl="0" indent="0" algn="l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de-DE" altLang="de-DE" dirty="0"/>
              <a:t>Wuxi, </a:t>
            </a:r>
          </a:p>
          <a:p>
            <a:pPr>
              <a:spcBef>
                <a:spcPts val="0"/>
              </a:spcBef>
            </a:pPr>
            <a:r>
              <a:rPr lang="de-DE" altLang="de-DE" dirty="0"/>
              <a:t>China  </a:t>
            </a: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2F134D02-FFEA-43C4-A3B8-19E90B7D53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62" y="2795316"/>
            <a:ext cx="979442" cy="38312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8E0C04-A80C-49D8-91C1-12E5DDE8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20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353501-3B38-4DFC-B5CE-1CE6E44E53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94114" y="2692079"/>
            <a:ext cx="945640" cy="30585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3" name="Picture 17" descr="KERN-LIEBERS Taicangrgb">
            <a:extLst>
              <a:ext uri="{FF2B5EF4-FFF2-40B4-BE49-F238E27FC236}">
                <a16:creationId xmlns:a16="http://schemas.microsoft.com/office/drawing/2014/main" id="{9B3B79BE-A8C0-4ACC-AABB-CAB1EE5BC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94" y="2447086"/>
            <a:ext cx="922755" cy="27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17">
            <a:extLst>
              <a:ext uri="{FF2B5EF4-FFF2-40B4-BE49-F238E27FC236}">
                <a16:creationId xmlns:a16="http://schemas.microsoft.com/office/drawing/2014/main" id="{AE8303F4-53EF-4691-BFA4-A45A65D0A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914" y="6238804"/>
            <a:ext cx="1637013" cy="2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altLang="de-DE" sz="800" kern="0" dirty="0">
                <a:solidFill>
                  <a:srgbClr val="323232"/>
                </a:solidFill>
                <a:latin typeface="Arial" panose="020B0604020202020204" pitchFamily="34" charset="0"/>
              </a:rPr>
              <a:t>Stand 30.06.2021</a:t>
            </a:r>
            <a:endParaRPr lang="de-DE" sz="800" dirty="0">
              <a:solidFill>
                <a:srgbClr val="323232"/>
              </a:solidFill>
              <a:latin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KERN-LIEBERS, China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2283" r="3926" b="22406"/>
          <a:stretch/>
        </p:blipFill>
        <p:spPr>
          <a:xfrm>
            <a:off x="-22671" y="1062024"/>
            <a:ext cx="9151558" cy="535389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AAE71B-0A13-41D9-91FE-1AFA377F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8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"/>
          <a:stretch/>
        </p:blipFill>
        <p:spPr>
          <a:xfrm>
            <a:off x="0" y="0"/>
            <a:ext cx="9144000" cy="6783754"/>
          </a:xfrm>
          <a:prstGeom prst="rect">
            <a:avLst/>
          </a:prstGeom>
        </p:spPr>
      </p:pic>
      <p:sp>
        <p:nvSpPr>
          <p:cNvPr id="9" name="Titelplatzhalter 1"/>
          <p:cNvSpPr txBox="1">
            <a:spLocks/>
          </p:cNvSpPr>
          <p:nvPr/>
        </p:nvSpPr>
        <p:spPr>
          <a:xfrm>
            <a:off x="0" y="4685173"/>
            <a:ext cx="5192632" cy="1465695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txBody>
          <a:bodyPr vert="horz" wrap="none" lIns="720000" tIns="360000" rIns="360000" bIns="36000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800" b="1" cap="all" dirty="0" err="1">
                <a:solidFill>
                  <a:srgbClr val="FFFFFF"/>
                </a:solidFill>
              </a:rPr>
              <a:t>AUsbildung</a:t>
            </a:r>
            <a:endParaRPr lang="de-DE" sz="4800" b="1" cap="all" dirty="0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3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359020" y="630015"/>
            <a:ext cx="5650523" cy="31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77" b="1" dirty="0">
                <a:solidFill>
                  <a:srgbClr val="000000"/>
                </a:solidFill>
              </a:rPr>
              <a:t>Ausbildung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513108" y="2158929"/>
            <a:ext cx="946093" cy="22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DE" altLang="de-DE" sz="831" dirty="0">
                <a:solidFill>
                  <a:srgbClr val="000000"/>
                </a:solidFill>
                <a:cs typeface="Arial" panose="020B0604020202020204" pitchFamily="34" charset="0"/>
              </a:rPr>
              <a:t>* Stand 06/2021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729548" y="1590626"/>
            <a:ext cx="4853354" cy="60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l" eaLnBrk="1" hangingPunct="1">
              <a:spcBef>
                <a:spcPct val="0"/>
              </a:spcBef>
              <a:buFontTx/>
              <a:buNone/>
            </a:pPr>
            <a:r>
              <a:rPr lang="de-DE" altLang="de-DE" sz="1662" b="1" dirty="0">
                <a:solidFill>
                  <a:srgbClr val="000000"/>
                </a:solidFill>
                <a:cs typeface="Arial" panose="020B0604020202020204" pitchFamily="34" charset="0"/>
              </a:rPr>
              <a:t>Anzahl Auszubildende Schramberg:	113*</a:t>
            </a:r>
          </a:p>
          <a:p>
            <a:pPr lvl="1" algn="l" eaLnBrk="1" hangingPunct="1">
              <a:spcBef>
                <a:spcPct val="0"/>
              </a:spcBef>
              <a:buFontTx/>
              <a:buNone/>
            </a:pPr>
            <a:r>
              <a:rPr lang="de-DE" altLang="de-DE" sz="1662" b="1" dirty="0">
                <a:solidFill>
                  <a:srgbClr val="000000"/>
                </a:solidFill>
                <a:cs typeface="Arial" panose="020B0604020202020204" pitchFamily="34" charset="0"/>
              </a:rPr>
              <a:t>Anzahl Auszubildende Deutschland:	194*</a:t>
            </a:r>
          </a:p>
        </p:txBody>
      </p:sp>
      <p:sp>
        <p:nvSpPr>
          <p:cNvPr id="15" name="Rechteck 14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700" b="1" cap="all" dirty="0">
                <a:solidFill>
                  <a:prstClr val="white"/>
                </a:solidFill>
                <a:cs typeface="Arial"/>
              </a:rPr>
              <a:t>    </a:t>
            </a:r>
            <a:r>
              <a:rPr lang="en-US" sz="2700" b="1" cap="all" dirty="0" err="1">
                <a:solidFill>
                  <a:prstClr val="white"/>
                </a:solidFill>
                <a:cs typeface="Arial"/>
              </a:rPr>
              <a:t>Ausbildung</a:t>
            </a:r>
            <a:endParaRPr lang="en-US" sz="2700" b="1" cap="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16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8D47F5-A1AE-468D-9659-F7617255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23</a:t>
            </a:fld>
            <a:endParaRPr lang="de-DE"/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A4F74075-3EC9-42AE-88DA-3E2A87539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37" y="1154840"/>
            <a:ext cx="4140877" cy="279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767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369"/>
              </a:spcBef>
              <a:buNone/>
            </a:pPr>
            <a:r>
              <a:rPr lang="de-DE" altLang="de-DE" sz="1292" b="1" dirty="0">
                <a:solidFill>
                  <a:srgbClr val="000000"/>
                </a:solidFill>
                <a:cs typeface="Arial" panose="020B0604020202020204" pitchFamily="34" charset="0"/>
              </a:rPr>
              <a:t>Gewerbliche Ausbildung: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solidFill>
                  <a:srgbClr val="000000"/>
                </a:solidFill>
                <a:cs typeface="Arial" panose="020B0604020202020204" pitchFamily="34" charset="0"/>
              </a:rPr>
              <a:t>Werkzeugmechaniker/-in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solidFill>
                  <a:srgbClr val="000000"/>
                </a:solidFill>
                <a:cs typeface="Arial" panose="020B0604020202020204" pitchFamily="34" charset="0"/>
              </a:rPr>
              <a:t>Industriemechaniker/-in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solidFill>
                  <a:srgbClr val="000000"/>
                </a:solidFill>
                <a:cs typeface="Arial" panose="020B0604020202020204" pitchFamily="34" charset="0"/>
              </a:rPr>
              <a:t>Elektroniker/-in für Betriebstechnik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solidFill>
                  <a:srgbClr val="000000"/>
                </a:solidFill>
                <a:cs typeface="Arial" panose="020B0604020202020204" pitchFamily="34" charset="0"/>
              </a:rPr>
              <a:t>Werkstoffprüfer/-in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solidFill>
                  <a:srgbClr val="000000"/>
                </a:solidFill>
                <a:cs typeface="Arial" panose="020B0604020202020204" pitchFamily="34" charset="0"/>
              </a:rPr>
              <a:t>Maschinen- und Anlagenführer/-in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cs typeface="Arial" panose="020B0604020202020204" pitchFamily="34" charset="0"/>
              </a:rPr>
              <a:t>Mechatroniker /-in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endParaRPr lang="de-DE" altLang="de-DE" sz="1292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369"/>
              </a:spcBef>
              <a:buNone/>
            </a:pPr>
            <a:r>
              <a:rPr lang="de-DE" altLang="de-DE" sz="1292" b="1" dirty="0">
                <a:solidFill>
                  <a:srgbClr val="000000"/>
                </a:solidFill>
                <a:cs typeface="Arial" panose="020B0604020202020204" pitchFamily="34" charset="0"/>
              </a:rPr>
              <a:t>Kaufmännische Ausbildung: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cs typeface="Arial" panose="020B0604020202020204" pitchFamily="34" charset="0"/>
              </a:rPr>
              <a:t>Kaufmann/-frau für Digitalisierungsmanagement</a:t>
            </a:r>
          </a:p>
          <a:p>
            <a:pPr lvl="1" algn="l">
              <a:spcBef>
                <a:spcPts val="369"/>
              </a:spcBef>
              <a:buClr>
                <a:srgbClr val="000000"/>
              </a:buClr>
              <a:buFontTx/>
              <a:buChar char="•"/>
            </a:pPr>
            <a:r>
              <a:rPr lang="de-DE" altLang="de-DE" sz="1292" dirty="0">
                <a:solidFill>
                  <a:srgbClr val="000000"/>
                </a:solidFill>
                <a:cs typeface="Arial" panose="020B0604020202020204" pitchFamily="34" charset="0"/>
              </a:rPr>
              <a:t>Fachinformatiker/-in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080912-8B4F-42BE-A4CA-56113E4B4DF0}"/>
              </a:ext>
            </a:extLst>
          </p:cNvPr>
          <p:cNvSpPr txBox="1"/>
          <p:nvPr/>
        </p:nvSpPr>
        <p:spPr>
          <a:xfrm>
            <a:off x="351705" y="4099078"/>
            <a:ext cx="3799437" cy="2517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369"/>
              </a:spcBef>
              <a:spcAft>
                <a:spcPts val="0"/>
              </a:spcAft>
            </a:pPr>
            <a:r>
              <a:rPr lang="de-DE" altLang="de-DE" sz="1292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Duale Hochschule Baden-Württemberg </a:t>
            </a:r>
          </a:p>
          <a:p>
            <a:pPr algn="l" defTabSz="457200" eaLnBrk="1" fontAlgn="auto" hangingPunct="1">
              <a:spcBef>
                <a:spcPts val="369"/>
              </a:spcBef>
              <a:spcAft>
                <a:spcPts val="0"/>
              </a:spcAft>
            </a:pPr>
            <a:r>
              <a:rPr lang="de-DE" altLang="de-DE" sz="1292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in Horb, Heidenheim und Schwenningen</a:t>
            </a:r>
          </a:p>
          <a:p>
            <a:pPr marL="534988" lvl="1" indent="-285750" algn="l" defTabSz="457200" eaLnBrk="1" fontAlgn="auto" hangingPunct="1"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1292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Eng. – Maschinenbau</a:t>
            </a:r>
          </a:p>
          <a:p>
            <a:pPr marL="534988" lvl="1" indent="-285750" algn="l" defTabSz="457200" eaLnBrk="1" fontAlgn="auto" hangingPunct="1"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1292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Eng. – Informatik, Industrielle  Automatisierung</a:t>
            </a:r>
          </a:p>
          <a:p>
            <a:pPr marL="534988" lvl="1" indent="-285750" algn="l" defTabSz="457200" eaLnBrk="1" fontAlgn="auto" hangingPunct="1"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1292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Sc. – Informatik</a:t>
            </a:r>
          </a:p>
          <a:p>
            <a:pPr marL="534988" lvl="1" indent="-285750" algn="l" defTabSz="457200" eaLnBrk="1" fontAlgn="auto" hangingPunct="1"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1292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A. – BWL – Industrie </a:t>
            </a:r>
          </a:p>
          <a:p>
            <a:pPr marL="534988" lvl="1" indent="-285750" algn="l" defTabSz="457200" eaLnBrk="1" fontAlgn="auto" hangingPunct="1"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1292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A. – BWL – Technical Management</a:t>
            </a:r>
          </a:p>
          <a:p>
            <a:pPr marL="534988" lvl="1" indent="-285750" algn="l" defTabSz="457200" eaLnBrk="1" fontAlgn="auto" hangingPunct="1"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1292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Sc. – Wirtschaftsinformatik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srgbClr val="323232"/>
              </a:solidFill>
              <a:latin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E32C01-AF0B-4B40-805A-3A259C377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497" y="2762812"/>
            <a:ext cx="4059405" cy="27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4904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359020" y="630015"/>
            <a:ext cx="5650523" cy="31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77" b="1" dirty="0">
                <a:solidFill>
                  <a:srgbClr val="000000"/>
                </a:solidFill>
              </a:rPr>
              <a:t>Ausbildung</a:t>
            </a:r>
          </a:p>
        </p:txBody>
      </p:sp>
      <p:sp>
        <p:nvSpPr>
          <p:cNvPr id="15" name="Rechteck 14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700" b="1" cap="all" dirty="0">
                <a:solidFill>
                  <a:prstClr val="white"/>
                </a:solidFill>
                <a:cs typeface="Arial"/>
              </a:rPr>
              <a:t>    Unsere Zertifizierungen</a:t>
            </a:r>
          </a:p>
        </p:txBody>
      </p:sp>
      <p:pic>
        <p:nvPicPr>
          <p:cNvPr id="16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8D47F5-A1AE-468D-9659-F7617255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24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57E87A-784B-4687-9AC2-C5A78E282653}"/>
              </a:ext>
            </a:extLst>
          </p:cNvPr>
          <p:cNvSpPr txBox="1"/>
          <p:nvPr/>
        </p:nvSpPr>
        <p:spPr>
          <a:xfrm>
            <a:off x="1616330" y="1616837"/>
            <a:ext cx="6072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20688">
              <a:buFont typeface="Wingdings" panose="05000000000000000000" pitchFamily="2" charset="2"/>
              <a:buChar char="Ø"/>
              <a:tabLst>
                <a:tab pos="1258888" algn="l"/>
              </a:tabLst>
            </a:pPr>
            <a:r>
              <a:rPr lang="de-DE" dirty="0"/>
              <a:t>Qualität: 						DIN EN ISO 9001:2015</a:t>
            </a:r>
          </a:p>
          <a:p>
            <a:pPr marL="285750" indent="-285750" defTabSz="420688">
              <a:buFont typeface="Wingdings" panose="05000000000000000000" pitchFamily="2" charset="2"/>
              <a:buChar char="Ø"/>
              <a:tabLst>
                <a:tab pos="1258888" algn="l"/>
              </a:tabLst>
            </a:pPr>
            <a:r>
              <a:rPr lang="de-DE" dirty="0"/>
              <a:t>Automotive: 				IATF 16949:2016</a:t>
            </a:r>
          </a:p>
          <a:p>
            <a:pPr marL="285750" indent="-285750" defTabSz="420688">
              <a:buFont typeface="Wingdings" panose="05000000000000000000" pitchFamily="2" charset="2"/>
              <a:buChar char="Ø"/>
              <a:tabLst>
                <a:tab pos="1258888" algn="l"/>
              </a:tabLst>
            </a:pPr>
            <a:r>
              <a:rPr lang="de-DE" dirty="0"/>
              <a:t>Umwelt: 						DIN EN ISO 14001:2015</a:t>
            </a:r>
          </a:p>
          <a:p>
            <a:pPr marL="285750" indent="-285750" defTabSz="420688">
              <a:buFont typeface="Wingdings" panose="05000000000000000000" pitchFamily="2" charset="2"/>
              <a:buChar char="Ø"/>
              <a:tabLst>
                <a:tab pos="1258888" algn="l"/>
              </a:tabLst>
            </a:pPr>
            <a:r>
              <a:rPr lang="de-DE" dirty="0"/>
              <a:t>Energie:						DIN EN ISO 50001:2018</a:t>
            </a:r>
          </a:p>
          <a:p>
            <a:pPr marL="285750" indent="-285750" defTabSz="420688">
              <a:buFont typeface="Wingdings" panose="05000000000000000000" pitchFamily="2" charset="2"/>
              <a:buChar char="Ø"/>
              <a:tabLst>
                <a:tab pos="1258888" algn="l"/>
              </a:tabLst>
            </a:pPr>
            <a:r>
              <a:rPr lang="de-DE" dirty="0"/>
              <a:t>Informationssicherheit		TISAX 		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A76D38-D1CE-438C-91F5-D5DC6ACC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23" y="3511065"/>
            <a:ext cx="1544803" cy="20167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8DCCB3-E75E-4B58-8A06-F702FA372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299" y="3511065"/>
            <a:ext cx="1528097" cy="20167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162A342-80DE-42AD-8EF8-155FCE89F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892" y="3387353"/>
            <a:ext cx="1667932" cy="22280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408E0F6-6D8D-4D9E-8F07-C1B6EE4CA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982" y="3405183"/>
            <a:ext cx="1667932" cy="2192616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D3D7A4B-5AA4-466B-A5E4-3F2127EDD855}"/>
              </a:ext>
            </a:extLst>
          </p:cNvPr>
          <p:cNvGrpSpPr/>
          <p:nvPr/>
        </p:nvGrpSpPr>
        <p:grpSpPr>
          <a:xfrm>
            <a:off x="7294527" y="4216926"/>
            <a:ext cx="1268487" cy="732098"/>
            <a:chOff x="2026376" y="5514749"/>
            <a:chExt cx="1396956" cy="92290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7F05B80-EB04-4566-A1F6-661352C3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6376" y="5514749"/>
              <a:ext cx="1396956" cy="791857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34DF6683-BFFD-4EBA-963A-1ECD28A19481}"/>
                </a:ext>
              </a:extLst>
            </p:cNvPr>
            <p:cNvSpPr/>
            <p:nvPr/>
          </p:nvSpPr>
          <p:spPr>
            <a:xfrm>
              <a:off x="2026376" y="6237597"/>
              <a:ext cx="73289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700" dirty="0"/>
                <a:t>ID:A1NF3M-3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3461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" y="3766357"/>
            <a:ext cx="9144000" cy="2555156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457200" y="44253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cap="all" dirty="0" err="1">
                <a:solidFill>
                  <a:schemeClr val="bg1"/>
                </a:solidFill>
                <a:latin typeface="Arial"/>
                <a:cs typeface="Arial"/>
              </a:rPr>
              <a:t>Vielen</a:t>
            </a:r>
            <a:r>
              <a:rPr lang="en-US" sz="4000" b="1" cap="all" dirty="0">
                <a:solidFill>
                  <a:schemeClr val="bg1"/>
                </a:solidFill>
                <a:latin typeface="Arial"/>
                <a:cs typeface="Arial"/>
              </a:rPr>
              <a:t> Dank</a:t>
            </a:r>
          </a:p>
          <a:p>
            <a:r>
              <a:rPr lang="en-US" sz="4000" b="1" cap="all" dirty="0" err="1">
                <a:solidFill>
                  <a:schemeClr val="bg1"/>
                </a:solidFill>
                <a:latin typeface="Arial"/>
                <a:cs typeface="Arial"/>
              </a:rPr>
              <a:t>Für</a:t>
            </a:r>
            <a:r>
              <a:rPr lang="en-US" sz="4000" b="1" cap="all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cap="all" dirty="0" err="1">
                <a:solidFill>
                  <a:schemeClr val="bg1"/>
                </a:solidFill>
                <a:latin typeface="Arial"/>
                <a:cs typeface="Arial"/>
              </a:rPr>
              <a:t>ihre</a:t>
            </a:r>
            <a:r>
              <a:rPr lang="en-US" sz="4000" b="1" cap="all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cap="all" dirty="0" err="1">
                <a:solidFill>
                  <a:schemeClr val="bg1"/>
                </a:solidFill>
                <a:latin typeface="Arial"/>
                <a:cs typeface="Arial"/>
              </a:rPr>
              <a:t>Aufmerksamkeit</a:t>
            </a:r>
            <a:r>
              <a:rPr lang="en-US" sz="4000" b="1" cap="all" dirty="0">
                <a:solidFill>
                  <a:schemeClr val="bg1"/>
                </a:solidFill>
                <a:latin typeface="Arial"/>
                <a:cs typeface="Arial"/>
              </a:rPr>
              <a:t> 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8036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30.06.2021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21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historie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B7D90F1-D6FE-458E-9231-3BDE723A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104D9-96E0-CC4D-B246-76A21913E7F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8AFF2978-98D7-41D9-B1D8-09E82C3D760E}"/>
              </a:ext>
            </a:extLst>
          </p:cNvPr>
          <p:cNvSpPr txBox="1"/>
          <p:nvPr/>
        </p:nvSpPr>
        <p:spPr>
          <a:xfrm>
            <a:off x="180290" y="3029329"/>
            <a:ext cx="1839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Gründung der Hugo Kern Zugfedernfabrik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70376C7-E5CC-45F0-8078-B8483F8C6E16}"/>
              </a:ext>
            </a:extLst>
          </p:cNvPr>
          <p:cNvSpPr txBox="1"/>
          <p:nvPr/>
        </p:nvSpPr>
        <p:spPr>
          <a:xfrm>
            <a:off x="1536283" y="4622622"/>
            <a:ext cx="14920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Aufbau Textil-</a:t>
            </a:r>
            <a:r>
              <a:rPr lang="de-DE" altLang="de-DE" sz="1050" dirty="0" err="1">
                <a:solidFill>
                  <a:srgbClr val="000000"/>
                </a:solidFill>
                <a:latin typeface="Arial" panose="020B0604020202020204" pitchFamily="34" charset="0"/>
              </a:rPr>
              <a:t>Platinenproduktion</a:t>
            </a:r>
            <a:endParaRPr lang="de-DE" altLang="de-DE" sz="10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9D515261-FCBD-4B3E-96E8-117EFAC575E3}"/>
              </a:ext>
            </a:extLst>
          </p:cNvPr>
          <p:cNvSpPr txBox="1"/>
          <p:nvPr/>
        </p:nvSpPr>
        <p:spPr>
          <a:xfrm>
            <a:off x="2444320" y="3017761"/>
            <a:ext cx="1482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Beginn Produktion Sicherheitsgurtfedern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61E4751-A71D-497B-9486-6A96FB85F988}"/>
              </a:ext>
            </a:extLst>
          </p:cNvPr>
          <p:cNvSpPr txBox="1"/>
          <p:nvPr/>
        </p:nvSpPr>
        <p:spPr>
          <a:xfrm>
            <a:off x="3735848" y="4624521"/>
            <a:ext cx="12749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Fusion Hugo Kern mit </a:t>
            </a:r>
            <a:r>
              <a:rPr lang="de-DE" altLang="de-DE" sz="1050" dirty="0" err="1">
                <a:solidFill>
                  <a:srgbClr val="000000"/>
                </a:solidFill>
                <a:latin typeface="Arial" panose="020B0604020202020204" pitchFamily="34" charset="0"/>
              </a:rPr>
              <a:t>Platinenfabrik</a:t>
            </a: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 Liebers</a:t>
            </a:r>
          </a:p>
        </p:txBody>
      </p:sp>
      <p:sp>
        <p:nvSpPr>
          <p:cNvPr id="65" name="Richtungspfeil 20">
            <a:extLst>
              <a:ext uri="{FF2B5EF4-FFF2-40B4-BE49-F238E27FC236}">
                <a16:creationId xmlns:a16="http://schemas.microsoft.com/office/drawing/2014/main" id="{3002AB10-AE9F-4EE7-8A09-F064F2D852D8}"/>
              </a:ext>
            </a:extLst>
          </p:cNvPr>
          <p:cNvSpPr/>
          <p:nvPr/>
        </p:nvSpPr>
        <p:spPr>
          <a:xfrm>
            <a:off x="361218" y="1488758"/>
            <a:ext cx="8458933" cy="329675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77000">
                <a:srgbClr val="76777B">
                  <a:tint val="44500"/>
                  <a:satMod val="160000"/>
                </a:srgbClr>
              </a:gs>
              <a:gs pos="100000">
                <a:srgbClr val="76777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   	1888         	      1946           1965          	1971          	1972 		1973		1975		 2000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1D62871-CFDA-4A5B-A216-885A0538861C}"/>
              </a:ext>
            </a:extLst>
          </p:cNvPr>
          <p:cNvSpPr txBox="1"/>
          <p:nvPr/>
        </p:nvSpPr>
        <p:spPr>
          <a:xfrm>
            <a:off x="4648868" y="3029329"/>
            <a:ext cx="1152486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15" dirty="0">
                <a:latin typeface="Arial" panose="020B0604020202020204" pitchFamily="34" charset="0"/>
                <a:cs typeface="Arial" panose="020B0604020202020204" pitchFamily="34" charset="0"/>
              </a:rPr>
              <a:t>Aufbau des neuen Werkes in Sulgen</a:t>
            </a:r>
          </a:p>
        </p:txBody>
      </p:sp>
      <p:cxnSp>
        <p:nvCxnSpPr>
          <p:cNvPr id="70" name="Gerader Verbinder 24">
            <a:extLst>
              <a:ext uri="{FF2B5EF4-FFF2-40B4-BE49-F238E27FC236}">
                <a16:creationId xmlns:a16="http://schemas.microsoft.com/office/drawing/2014/main" id="{6F6B142B-1330-487E-B770-00299018EB21}"/>
              </a:ext>
            </a:extLst>
          </p:cNvPr>
          <p:cNvCxnSpPr>
            <a:cxnSpLocks/>
          </p:cNvCxnSpPr>
          <p:nvPr/>
        </p:nvCxnSpPr>
        <p:spPr bwMode="auto">
          <a:xfrm>
            <a:off x="1112962" y="1774620"/>
            <a:ext cx="0" cy="1196308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Gerader Verbinder 23">
            <a:extLst>
              <a:ext uri="{FF2B5EF4-FFF2-40B4-BE49-F238E27FC236}">
                <a16:creationId xmlns:a16="http://schemas.microsoft.com/office/drawing/2014/main" id="{3F8B73F2-4888-4268-8EC1-CBE329681A23}"/>
              </a:ext>
            </a:extLst>
          </p:cNvPr>
          <p:cNvCxnSpPr>
            <a:cxnSpLocks/>
          </p:cNvCxnSpPr>
          <p:nvPr/>
        </p:nvCxnSpPr>
        <p:spPr bwMode="auto">
          <a:xfrm>
            <a:off x="2272467" y="1813154"/>
            <a:ext cx="0" cy="2724923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r Verbinder 28">
            <a:extLst>
              <a:ext uri="{FF2B5EF4-FFF2-40B4-BE49-F238E27FC236}">
                <a16:creationId xmlns:a16="http://schemas.microsoft.com/office/drawing/2014/main" id="{0461788E-B1AD-4E8C-B191-D5DC3141B7DF}"/>
              </a:ext>
            </a:extLst>
          </p:cNvPr>
          <p:cNvCxnSpPr>
            <a:cxnSpLocks/>
            <a:endCxn id="58" idx="0"/>
          </p:cNvCxnSpPr>
          <p:nvPr/>
        </p:nvCxnSpPr>
        <p:spPr bwMode="auto">
          <a:xfrm>
            <a:off x="3179443" y="1821453"/>
            <a:ext cx="6174" cy="1196308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r Verbinder 34">
            <a:extLst>
              <a:ext uri="{FF2B5EF4-FFF2-40B4-BE49-F238E27FC236}">
                <a16:creationId xmlns:a16="http://schemas.microsoft.com/office/drawing/2014/main" id="{D8F188CC-3892-4E28-AC0D-A49A1FA63BCB}"/>
              </a:ext>
            </a:extLst>
          </p:cNvPr>
          <p:cNvCxnSpPr>
            <a:cxnSpLocks/>
          </p:cNvCxnSpPr>
          <p:nvPr/>
        </p:nvCxnSpPr>
        <p:spPr bwMode="auto">
          <a:xfrm>
            <a:off x="4312091" y="1813152"/>
            <a:ext cx="12424" cy="2733544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1" name="Picture 44">
            <a:extLst>
              <a:ext uri="{FF2B5EF4-FFF2-40B4-BE49-F238E27FC236}">
                <a16:creationId xmlns:a16="http://schemas.microsoft.com/office/drawing/2014/main" id="{EB55CE6E-9A78-4BE4-8EF5-4D9D7A9F2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8" y="3672055"/>
            <a:ext cx="1524196" cy="57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3" name="Gerader Verbinder 24">
            <a:extLst>
              <a:ext uri="{FF2B5EF4-FFF2-40B4-BE49-F238E27FC236}">
                <a16:creationId xmlns:a16="http://schemas.microsoft.com/office/drawing/2014/main" id="{584CD3BD-FD7F-4395-B637-2940829496B0}"/>
              </a:ext>
            </a:extLst>
          </p:cNvPr>
          <p:cNvCxnSpPr>
            <a:cxnSpLocks/>
          </p:cNvCxnSpPr>
          <p:nvPr/>
        </p:nvCxnSpPr>
        <p:spPr bwMode="auto">
          <a:xfrm>
            <a:off x="5225111" y="1821453"/>
            <a:ext cx="0" cy="1196308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Gerader Verbinder 34">
            <a:extLst>
              <a:ext uri="{FF2B5EF4-FFF2-40B4-BE49-F238E27FC236}">
                <a16:creationId xmlns:a16="http://schemas.microsoft.com/office/drawing/2014/main" id="{BB30D64F-150C-4934-8237-07366A94C61F}"/>
              </a:ext>
            </a:extLst>
          </p:cNvPr>
          <p:cNvCxnSpPr>
            <a:cxnSpLocks/>
          </p:cNvCxnSpPr>
          <p:nvPr/>
        </p:nvCxnSpPr>
        <p:spPr bwMode="auto">
          <a:xfrm>
            <a:off x="6150813" y="1821453"/>
            <a:ext cx="12424" cy="2733544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Gerader Verbinder 24">
            <a:extLst>
              <a:ext uri="{FF2B5EF4-FFF2-40B4-BE49-F238E27FC236}">
                <a16:creationId xmlns:a16="http://schemas.microsoft.com/office/drawing/2014/main" id="{41B1A806-03C2-4C05-8014-ACD216E9E880}"/>
              </a:ext>
            </a:extLst>
          </p:cNvPr>
          <p:cNvCxnSpPr>
            <a:cxnSpLocks/>
          </p:cNvCxnSpPr>
          <p:nvPr/>
        </p:nvCxnSpPr>
        <p:spPr bwMode="auto">
          <a:xfrm>
            <a:off x="7092912" y="1813154"/>
            <a:ext cx="0" cy="1196308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r Verbinder 34">
            <a:extLst>
              <a:ext uri="{FF2B5EF4-FFF2-40B4-BE49-F238E27FC236}">
                <a16:creationId xmlns:a16="http://schemas.microsoft.com/office/drawing/2014/main" id="{2B7FBFEA-B946-451A-ABEE-E304AFE46B1D}"/>
              </a:ext>
            </a:extLst>
          </p:cNvPr>
          <p:cNvCxnSpPr>
            <a:cxnSpLocks/>
          </p:cNvCxnSpPr>
          <p:nvPr/>
        </p:nvCxnSpPr>
        <p:spPr bwMode="auto">
          <a:xfrm>
            <a:off x="8018614" y="1813154"/>
            <a:ext cx="12424" cy="2733544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Textfeld 96">
            <a:extLst>
              <a:ext uri="{FF2B5EF4-FFF2-40B4-BE49-F238E27FC236}">
                <a16:creationId xmlns:a16="http://schemas.microsoft.com/office/drawing/2014/main" id="{87427212-E66A-4B38-9477-A3F0F6BC97E9}"/>
              </a:ext>
            </a:extLst>
          </p:cNvPr>
          <p:cNvSpPr txBox="1"/>
          <p:nvPr/>
        </p:nvSpPr>
        <p:spPr>
          <a:xfrm>
            <a:off x="5574570" y="4624521"/>
            <a:ext cx="115248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Aufbau Drahtfedern-fertigung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DA9EFA75-DB00-4697-BA18-212C54127E09}"/>
              </a:ext>
            </a:extLst>
          </p:cNvPr>
          <p:cNvSpPr txBox="1"/>
          <p:nvPr/>
        </p:nvSpPr>
        <p:spPr>
          <a:xfrm>
            <a:off x="6374573" y="3029329"/>
            <a:ext cx="14239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Beginn Internationalisierung</a:t>
            </a:r>
          </a:p>
        </p:txBody>
      </p:sp>
      <p:pic>
        <p:nvPicPr>
          <p:cNvPr id="99" name="Picture 50" descr="KL_Auschnitt Oktober 2012">
            <a:extLst>
              <a:ext uri="{FF2B5EF4-FFF2-40B4-BE49-F238E27FC236}">
                <a16:creationId xmlns:a16="http://schemas.microsoft.com/office/drawing/2014/main" id="{9C4C2AF8-84F5-48BA-9FF3-88627C5F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8" r="1834"/>
          <a:stretch>
            <a:fillRect/>
          </a:stretch>
        </p:blipFill>
        <p:spPr bwMode="auto">
          <a:xfrm>
            <a:off x="4486913" y="3690087"/>
            <a:ext cx="1526606" cy="5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Bild 1" descr="161024_Weltkarte_klein_blank_01.png">
            <a:extLst>
              <a:ext uri="{FF2B5EF4-FFF2-40B4-BE49-F238E27FC236}">
                <a16:creationId xmlns:a16="http://schemas.microsoft.com/office/drawing/2014/main" id="{2F31D34F-610E-4C76-9C8D-F213934E1A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573" y="3628085"/>
            <a:ext cx="1456455" cy="733140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6172401D-53D0-4D68-81E7-41CBC6A19FC5}"/>
              </a:ext>
            </a:extLst>
          </p:cNvPr>
          <p:cNvSpPr txBox="1"/>
          <p:nvPr/>
        </p:nvSpPr>
        <p:spPr>
          <a:xfrm>
            <a:off x="7442371" y="4624521"/>
            <a:ext cx="115248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de-DE" altLang="de-DE" sz="1050" dirty="0">
                <a:solidFill>
                  <a:srgbClr val="000000"/>
                </a:solidFill>
                <a:latin typeface="Arial" panose="020B0604020202020204" pitchFamily="34" charset="0"/>
              </a:rPr>
              <a:t>Beginn von Akquisitionen im Inland</a:t>
            </a:r>
          </a:p>
        </p:txBody>
      </p:sp>
      <p:pic>
        <p:nvPicPr>
          <p:cNvPr id="102" name="Bild 19">
            <a:extLst>
              <a:ext uri="{FF2B5EF4-FFF2-40B4-BE49-F238E27FC236}">
                <a16:creationId xmlns:a16="http://schemas.microsoft.com/office/drawing/2014/main" id="{F39AB586-656C-455C-B53E-328F82CB4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10" y="5322037"/>
            <a:ext cx="1397435" cy="423987"/>
          </a:xfrm>
          <a:prstGeom prst="rect">
            <a:avLst/>
          </a:prstGeom>
        </p:spPr>
      </p:pic>
      <p:pic>
        <p:nvPicPr>
          <p:cNvPr id="103" name="Picture 2" descr="Bildergebnis fÃ¼r deutschlandkarte einfarbig">
            <a:extLst>
              <a:ext uri="{FF2B5EF4-FFF2-40B4-BE49-F238E27FC236}">
                <a16:creationId xmlns:a16="http://schemas.microsoft.com/office/drawing/2014/main" id="{F4A5FC9E-96DE-44B0-9341-5ACB0428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435" y="5300757"/>
            <a:ext cx="464358" cy="5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4BC310-355E-45A0-9537-30ACCFD630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03" r="4763" b="10471"/>
          <a:stretch/>
        </p:blipFill>
        <p:spPr>
          <a:xfrm>
            <a:off x="5816265" y="5300757"/>
            <a:ext cx="637906" cy="5614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AA585F-380F-45F2-ABEC-B11D23729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310" y="5326911"/>
            <a:ext cx="886314" cy="4796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72E3A0-778B-4B6D-A5B9-7E434EA8F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2267" y="3620393"/>
            <a:ext cx="571058" cy="7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BC6CB46-D862-4980-923F-89CB399E636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95915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" name="Grafik 77">
            <a:extLst>
              <a:ext uri="{FF2B5EF4-FFF2-40B4-BE49-F238E27FC236}">
                <a16:creationId xmlns:a16="http://schemas.microsoft.com/office/drawing/2014/main" id="{FCA0A0F1-96DA-4017-8865-BC9A954B64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b="1629"/>
          <a:stretch/>
        </p:blipFill>
        <p:spPr>
          <a:xfrm>
            <a:off x="3176" y="-85311"/>
            <a:ext cx="9144000" cy="6858000"/>
          </a:xfrm>
          <a:prstGeom prst="rect">
            <a:avLst/>
          </a:prstGeom>
        </p:spPr>
      </p:pic>
      <p:sp>
        <p:nvSpPr>
          <p:cNvPr id="77" name="Foliennummernplatzhalter 1">
            <a:extLst>
              <a:ext uri="{FF2B5EF4-FFF2-40B4-BE49-F238E27FC236}">
                <a16:creationId xmlns:a16="http://schemas.microsoft.com/office/drawing/2014/main" id="{41170BC5-C24C-486B-A4CE-C34078CB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 Seite </a:t>
            </a:r>
            <a:fld id="{3FC104D9-96E0-CC4D-B246-76A21913E7F1}" type="slidenum">
              <a:rPr lang="de-DE" smtClean="0">
                <a:solidFill>
                  <a:schemeClr val="tx1"/>
                </a:solidFill>
              </a:rPr>
              <a:t>4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6EF119B0-7034-4E9F-9BB2-54C5D5D266A3}"/>
              </a:ext>
            </a:extLst>
          </p:cNvPr>
          <p:cNvSpPr txBox="1"/>
          <p:nvPr/>
        </p:nvSpPr>
        <p:spPr>
          <a:xfrm rot="16200000">
            <a:off x="-350719" y="1840070"/>
            <a:ext cx="1845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de-DE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Geschäftsbereich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1B9C87AF-D0BA-4118-956D-786249E8BC47}"/>
              </a:ext>
            </a:extLst>
          </p:cNvPr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7D138F48-63C4-4996-951B-EC59559EC7CF}"/>
              </a:ext>
            </a:extLst>
          </p:cNvPr>
          <p:cNvGrpSpPr/>
          <p:nvPr/>
        </p:nvGrpSpPr>
        <p:grpSpPr>
          <a:xfrm>
            <a:off x="201049" y="1460812"/>
            <a:ext cx="8697626" cy="4828478"/>
            <a:chOff x="459449" y="1331550"/>
            <a:chExt cx="7968063" cy="4292643"/>
          </a:xfrm>
        </p:grpSpPr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BBD194F4-6161-41B9-ABFC-BC4DCDBCA795}"/>
                </a:ext>
              </a:extLst>
            </p:cNvPr>
            <p:cNvGrpSpPr/>
            <p:nvPr/>
          </p:nvGrpSpPr>
          <p:grpSpPr>
            <a:xfrm>
              <a:off x="459449" y="1331550"/>
              <a:ext cx="5128520" cy="1978388"/>
              <a:chOff x="193090" y="1088197"/>
              <a:chExt cx="5128520" cy="1978388"/>
            </a:xfrm>
          </p:grpSpPr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28C495B5-34A4-4686-826E-B7CBCECB65A4}"/>
                  </a:ext>
                </a:extLst>
              </p:cNvPr>
              <p:cNvSpPr/>
              <p:nvPr/>
            </p:nvSpPr>
            <p:spPr>
              <a:xfrm>
                <a:off x="409618" y="1088197"/>
                <a:ext cx="2288977" cy="1978388"/>
              </a:xfrm>
              <a:prstGeom prst="rect">
                <a:avLst/>
              </a:prstGeom>
              <a:solidFill>
                <a:schemeClr val="bg1">
                  <a:lumMod val="50000"/>
                  <a:alpha val="82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de-DE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	</a:t>
                </a: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599267B7-2C38-40B6-B2D9-5083E3B8EC6F}"/>
                  </a:ext>
                </a:extLst>
              </p:cNvPr>
              <p:cNvSpPr txBox="1"/>
              <p:nvPr/>
            </p:nvSpPr>
            <p:spPr>
              <a:xfrm>
                <a:off x="193090" y="1783606"/>
                <a:ext cx="2639620" cy="957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7.200</a:t>
                </a:r>
              </a:p>
              <a:p>
                <a:pPr algn="ctr"/>
                <a:r>
                  <a:rPr lang="de-DE" sz="2000" b="1" dirty="0">
                    <a:solidFill>
                      <a:schemeClr val="bg2">
                        <a:lumMod val="7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MITARBEITER</a:t>
                </a:r>
              </a:p>
              <a:p>
                <a:pPr algn="ctr"/>
                <a:r>
                  <a:rPr lang="de-DE" sz="2000" b="1" dirty="0">
                    <a:solidFill>
                      <a:schemeClr val="bg2">
                        <a:lumMod val="7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WELTWEIT</a:t>
                </a: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EE263D75-1A92-40C7-9D94-6146D044EBF5}"/>
                  </a:ext>
                </a:extLst>
              </p:cNvPr>
              <p:cNvSpPr/>
              <p:nvPr/>
            </p:nvSpPr>
            <p:spPr>
              <a:xfrm>
                <a:off x="3032633" y="1088197"/>
                <a:ext cx="2288977" cy="1978388"/>
              </a:xfrm>
              <a:prstGeom prst="rect">
                <a:avLst/>
              </a:prstGeom>
              <a:solidFill>
                <a:schemeClr val="bg1">
                  <a:lumMod val="50000"/>
                  <a:alpha val="82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de-DE" sz="2000" b="1" dirty="0">
                    <a:solidFill>
                      <a:schemeClr val="bg2">
                        <a:lumMod val="7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IN FAMILIENHAND SEIT</a:t>
                </a:r>
              </a:p>
              <a:p>
                <a:pPr algn="ctr">
                  <a:lnSpc>
                    <a:spcPct val="150000"/>
                  </a:lnSpc>
                </a:pPr>
                <a:endParaRPr lang="de-DE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de-DE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90" name="Rechteck 89">
              <a:extLst>
                <a:ext uri="{FF2B5EF4-FFF2-40B4-BE49-F238E27FC236}">
                  <a16:creationId xmlns:a16="http://schemas.microsoft.com/office/drawing/2014/main" id="{A065859A-AAA0-4EA5-9189-5C9CC763CFE5}"/>
                </a:ext>
              </a:extLst>
            </p:cNvPr>
            <p:cNvSpPr/>
            <p:nvPr/>
          </p:nvSpPr>
          <p:spPr>
            <a:xfrm>
              <a:off x="5905069" y="1331550"/>
              <a:ext cx="2288977" cy="1978388"/>
            </a:xfrm>
            <a:prstGeom prst="rect">
              <a:avLst/>
            </a:prstGeom>
            <a:solidFill>
              <a:schemeClr val="bg1">
                <a:lumMod val="50000"/>
                <a:alpha val="8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de-DE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€</a:t>
              </a:r>
            </a:p>
            <a:p>
              <a:pPr algn="ctr">
                <a:lnSpc>
                  <a:spcPct val="150000"/>
                </a:lnSpc>
              </a:pPr>
              <a:endParaRPr lang="de-DE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BFAFA28A-D692-4E26-8DA5-9B44E211676D}"/>
                </a:ext>
              </a:extLst>
            </p:cNvPr>
            <p:cNvSpPr txBox="1"/>
            <p:nvPr/>
          </p:nvSpPr>
          <p:spPr>
            <a:xfrm>
              <a:off x="5787892" y="2342143"/>
              <a:ext cx="2639620" cy="1067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734 Mio. </a:t>
              </a:r>
            </a:p>
            <a:p>
              <a:pPr algn="ctr"/>
              <a:r>
                <a:rPr lang="de-DE" sz="2000" b="1" dirty="0">
                  <a:solidFill>
                    <a:schemeClr val="bg2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GJ 20/21</a:t>
              </a:r>
            </a:p>
            <a:p>
              <a:pPr algn="ctr"/>
              <a:r>
                <a:rPr lang="de-DE" sz="2000" b="1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92" name="Rechteck 91">
              <a:extLst>
                <a:ext uri="{FF2B5EF4-FFF2-40B4-BE49-F238E27FC236}">
                  <a16:creationId xmlns:a16="http://schemas.microsoft.com/office/drawing/2014/main" id="{0F59C61D-62B9-47A7-BD36-0831AFA7AA10}"/>
                </a:ext>
              </a:extLst>
            </p:cNvPr>
            <p:cNvSpPr/>
            <p:nvPr/>
          </p:nvSpPr>
          <p:spPr>
            <a:xfrm>
              <a:off x="675976" y="3645805"/>
              <a:ext cx="2288977" cy="1978388"/>
            </a:xfrm>
            <a:prstGeom prst="rect">
              <a:avLst/>
            </a:prstGeom>
            <a:solidFill>
              <a:schemeClr val="bg1">
                <a:lumMod val="50000"/>
                <a:alpha val="8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endParaRPr lang="de-DE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de-DE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de-DE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3D1396A7-7498-4559-9BF9-BF3474113D8B}"/>
                </a:ext>
              </a:extLst>
            </p:cNvPr>
            <p:cNvSpPr txBox="1"/>
            <p:nvPr/>
          </p:nvSpPr>
          <p:spPr>
            <a:xfrm>
              <a:off x="500654" y="4357143"/>
              <a:ext cx="2639620" cy="1067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46</a:t>
              </a:r>
            </a:p>
            <a:p>
              <a:pPr algn="ctr"/>
              <a:r>
                <a:rPr lang="de-DE" sz="2000" b="1" dirty="0">
                  <a:solidFill>
                    <a:schemeClr val="bg2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STANDORTE WELTWEIT</a:t>
              </a:r>
            </a:p>
          </p:txBody>
        </p: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07B6A9C6-E346-4552-B1A6-B7F5E0E20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791" y="3816345"/>
              <a:ext cx="1214358" cy="6143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</p:pic>
      </p:grpSp>
      <p:sp>
        <p:nvSpPr>
          <p:cNvPr id="99" name="Textfeld 98">
            <a:extLst>
              <a:ext uri="{FF2B5EF4-FFF2-40B4-BE49-F238E27FC236}">
                <a16:creationId xmlns:a16="http://schemas.microsoft.com/office/drawing/2014/main" id="{C2237ED7-3F18-4674-9666-113300FBB964}"/>
              </a:ext>
            </a:extLst>
          </p:cNvPr>
          <p:cNvSpPr txBox="1"/>
          <p:nvPr/>
        </p:nvSpPr>
        <p:spPr>
          <a:xfrm>
            <a:off x="3109209" y="2733596"/>
            <a:ext cx="288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1888</a:t>
            </a:r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998F1DBD-964C-48D6-B33C-99E4534EAB7E}"/>
              </a:ext>
            </a:extLst>
          </p:cNvPr>
          <p:cNvSpPr/>
          <p:nvPr/>
        </p:nvSpPr>
        <p:spPr>
          <a:xfrm>
            <a:off x="3282276" y="4063947"/>
            <a:ext cx="5361557" cy="2225343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de-DE" sz="4400" b="1" dirty="0">
              <a:solidFill>
                <a:schemeClr val="bg2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e-DE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9DEB838E-D643-4286-9961-4D845109CB67}"/>
              </a:ext>
            </a:extLst>
          </p:cNvPr>
          <p:cNvSpPr txBox="1"/>
          <p:nvPr/>
        </p:nvSpPr>
        <p:spPr>
          <a:xfrm>
            <a:off x="3282276" y="5833426"/>
            <a:ext cx="527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HAUPTSITZ IN </a:t>
            </a:r>
            <a:r>
              <a:rPr lang="de-DE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SCHRAMBERG</a:t>
            </a:r>
          </a:p>
        </p:txBody>
      </p:sp>
      <p:sp>
        <p:nvSpPr>
          <p:cNvPr id="102" name="Title Placeholder 1">
            <a:extLst>
              <a:ext uri="{FF2B5EF4-FFF2-40B4-BE49-F238E27FC236}">
                <a16:creationId xmlns:a16="http://schemas.microsoft.com/office/drawing/2014/main" id="{44D8CC29-3AB1-4058-BD9D-58117FD7093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b="1" cap="all" dirty="0" err="1">
                <a:solidFill>
                  <a:prstClr val="white"/>
                </a:solidFill>
                <a:cs typeface="Arial"/>
              </a:rPr>
              <a:t>Überblick</a:t>
            </a:r>
            <a:r>
              <a:rPr lang="en-US" sz="3200" b="1" cap="all" dirty="0">
                <a:solidFill>
                  <a:prstClr val="white"/>
                </a:solidFill>
                <a:cs typeface="Arial"/>
              </a:rPr>
              <a:t> kl-</a:t>
            </a:r>
            <a:r>
              <a:rPr lang="en-US" sz="3200" b="1" cap="all" dirty="0" err="1">
                <a:solidFill>
                  <a:prstClr val="white"/>
                </a:solidFill>
                <a:cs typeface="Arial"/>
              </a:rPr>
              <a:t>gruppe</a:t>
            </a:r>
            <a:endParaRPr lang="en-US" sz="3200" b="1" cap="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104" name="Picture 6" descr="KL_Auschnitt Oktober 2012">
            <a:extLst>
              <a:ext uri="{FF2B5EF4-FFF2-40B4-BE49-F238E27FC236}">
                <a16:creationId xmlns:a16="http://schemas.microsoft.com/office/drawing/2014/main" id="{C67DF2CF-ED85-475F-BCBB-FC0371F5D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8" r="1834"/>
          <a:stretch>
            <a:fillRect/>
          </a:stretch>
        </p:blipFill>
        <p:spPr bwMode="auto">
          <a:xfrm>
            <a:off x="3885967" y="4267916"/>
            <a:ext cx="4141846" cy="146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Bild 17">
            <a:extLst>
              <a:ext uri="{FF2B5EF4-FFF2-40B4-BE49-F238E27FC236}">
                <a16:creationId xmlns:a16="http://schemas.microsoft.com/office/drawing/2014/main" id="{4ED88E2E-15FE-492D-905E-2FEB6CDA2B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4B41C76-0CCA-4057-B6B3-5E663E8F7C8A}"/>
              </a:ext>
            </a:extLst>
          </p:cNvPr>
          <p:cNvGrpSpPr/>
          <p:nvPr/>
        </p:nvGrpSpPr>
        <p:grpSpPr>
          <a:xfrm>
            <a:off x="838337" y="1520515"/>
            <a:ext cx="1702104" cy="916107"/>
            <a:chOff x="710431" y="1457595"/>
            <a:chExt cx="1702104" cy="916107"/>
          </a:xfrm>
          <a:solidFill>
            <a:schemeClr val="tx1">
              <a:lumMod val="75000"/>
              <a:lumOff val="25000"/>
            </a:schemeClr>
          </a:solidFill>
        </p:grpSpPr>
        <p:pic>
          <p:nvPicPr>
            <p:cNvPr id="3" name="Grafik 2" descr="Gruppieren">
              <a:extLst>
                <a:ext uri="{FF2B5EF4-FFF2-40B4-BE49-F238E27FC236}">
                  <a16:creationId xmlns:a16="http://schemas.microsoft.com/office/drawing/2014/main" id="{2836D979-A8F6-456E-82C6-D9EF5A54A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0431" y="1459302"/>
              <a:ext cx="914400" cy="914400"/>
            </a:xfrm>
            <a:prstGeom prst="rect">
              <a:avLst/>
            </a:prstGeom>
          </p:spPr>
        </p:pic>
        <p:pic>
          <p:nvPicPr>
            <p:cNvPr id="34" name="Grafik 33" descr="Gruppieren">
              <a:extLst>
                <a:ext uri="{FF2B5EF4-FFF2-40B4-BE49-F238E27FC236}">
                  <a16:creationId xmlns:a16="http://schemas.microsoft.com/office/drawing/2014/main" id="{9D678513-C724-4BDD-8555-3A621B04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98135" y="1457595"/>
              <a:ext cx="914400" cy="914400"/>
            </a:xfrm>
            <a:prstGeom prst="rect">
              <a:avLst/>
            </a:prstGeom>
          </p:spPr>
        </p:pic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53D4E1A6-B842-47BB-B6EE-2191EDB599DE}"/>
              </a:ext>
            </a:extLst>
          </p:cNvPr>
          <p:cNvSpPr txBox="1"/>
          <p:nvPr/>
        </p:nvSpPr>
        <p:spPr>
          <a:xfrm>
            <a:off x="5990515" y="6434788"/>
            <a:ext cx="213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Stand jeweils zum 30.06.2021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8962ED0-1350-4575-A8CA-AC3FE878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30.06.2021</a:t>
            </a:r>
          </a:p>
        </p:txBody>
      </p:sp>
    </p:spTree>
    <p:extLst>
      <p:ext uri="{BB962C8B-B14F-4D97-AF65-F5344CB8AC3E}">
        <p14:creationId xmlns:p14="http://schemas.microsoft.com/office/powerpoint/2010/main" val="18152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E2600347-3A64-445D-8385-60EF4CC3EA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79811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think-cell Folie" r:id="rId5" imgW="353" imgH="353" progId="TCLayout.ActiveDocument.1">
                  <p:embed/>
                </p:oleObj>
              </mc:Choice>
              <mc:Fallback>
                <p:oleObj name="think-cell Foli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30.06.2021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Überblick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kl-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gruppe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EFB9CB5-A0BB-41DE-A069-C2DD8DEA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6323" y="6240073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104D9-96E0-CC4D-B246-76A21913E7F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5" name="Diagramm 24">
            <a:extLst>
              <a:ext uri="{FF2B5EF4-FFF2-40B4-BE49-F238E27FC236}">
                <a16:creationId xmlns:a16="http://schemas.microsoft.com/office/drawing/2014/main" id="{8CDBF4D3-0DB8-4759-98E7-E11750F9E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602924"/>
              </p:ext>
            </p:extLst>
          </p:nvPr>
        </p:nvGraphicFramePr>
        <p:xfrm>
          <a:off x="2230920" y="1515198"/>
          <a:ext cx="6754618" cy="176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01BBDD7-79DE-4773-9380-46FF843F0F7B}"/>
              </a:ext>
            </a:extLst>
          </p:cNvPr>
          <p:cNvGrpSpPr/>
          <p:nvPr/>
        </p:nvGrpSpPr>
        <p:grpSpPr>
          <a:xfrm>
            <a:off x="649547" y="3785043"/>
            <a:ext cx="1648800" cy="892578"/>
            <a:chOff x="669700" y="3089920"/>
            <a:chExt cx="1648800" cy="892578"/>
          </a:xfrm>
        </p:grpSpPr>
        <p:grpSp>
          <p:nvGrpSpPr>
            <p:cNvPr id="342" name="Gruppieren 341">
              <a:extLst>
                <a:ext uri="{FF2B5EF4-FFF2-40B4-BE49-F238E27FC236}">
                  <a16:creationId xmlns:a16="http://schemas.microsoft.com/office/drawing/2014/main" id="{92B3F65D-0BC2-4053-8F85-F8AABD6FAC5A}"/>
                </a:ext>
              </a:extLst>
            </p:cNvPr>
            <p:cNvGrpSpPr/>
            <p:nvPr/>
          </p:nvGrpSpPr>
          <p:grpSpPr>
            <a:xfrm>
              <a:off x="669700" y="3089920"/>
              <a:ext cx="1383764" cy="678160"/>
              <a:chOff x="710431" y="1457595"/>
              <a:chExt cx="1702104" cy="916107"/>
            </a:xfrm>
            <a:solidFill>
              <a:schemeClr val="tx1">
                <a:lumMod val="75000"/>
                <a:lumOff val="25000"/>
              </a:schemeClr>
            </a:solidFill>
          </p:grpSpPr>
          <p:pic>
            <p:nvPicPr>
              <p:cNvPr id="343" name="Grafik 342" descr="Gruppieren">
                <a:extLst>
                  <a:ext uri="{FF2B5EF4-FFF2-40B4-BE49-F238E27FC236}">
                    <a16:creationId xmlns:a16="http://schemas.microsoft.com/office/drawing/2014/main" id="{CBC6214D-2560-4B32-8263-7D65CC1AB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10431" y="145930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44" name="Grafik 343" descr="Gruppieren">
                <a:extLst>
                  <a:ext uri="{FF2B5EF4-FFF2-40B4-BE49-F238E27FC236}">
                    <a16:creationId xmlns:a16="http://schemas.microsoft.com/office/drawing/2014/main" id="{B65D3CAC-3F1D-4644-A096-5F6F10374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98135" y="145759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CD21CA1-40EA-4488-AAC1-600E9076135F}"/>
                </a:ext>
              </a:extLst>
            </p:cNvPr>
            <p:cNvSpPr txBox="1"/>
            <p:nvPr/>
          </p:nvSpPr>
          <p:spPr>
            <a:xfrm>
              <a:off x="669700" y="3643944"/>
              <a:ext cx="164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Mitarbeiter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FDF7739-C7DC-41C8-99A2-99BAE59EA83B}"/>
              </a:ext>
            </a:extLst>
          </p:cNvPr>
          <p:cNvGrpSpPr/>
          <p:nvPr/>
        </p:nvGrpSpPr>
        <p:grpSpPr>
          <a:xfrm>
            <a:off x="708830" y="2077967"/>
            <a:ext cx="1648800" cy="1085937"/>
            <a:chOff x="669700" y="1271298"/>
            <a:chExt cx="1648800" cy="1085937"/>
          </a:xfrm>
        </p:grpSpPr>
        <p:pic>
          <p:nvPicPr>
            <p:cNvPr id="345" name="Grafik 344" descr="Münzen">
              <a:extLst>
                <a:ext uri="{FF2B5EF4-FFF2-40B4-BE49-F238E27FC236}">
                  <a16:creationId xmlns:a16="http://schemas.microsoft.com/office/drawing/2014/main" id="{2DC9479D-FE85-4D27-B373-E86E5BBA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8831" y="1271298"/>
              <a:ext cx="440031" cy="599099"/>
            </a:xfrm>
            <a:prstGeom prst="rect">
              <a:avLst/>
            </a:prstGeom>
          </p:spPr>
        </p:pic>
        <p:sp>
          <p:nvSpPr>
            <p:cNvPr id="346" name="Textfeld 345">
              <a:extLst>
                <a:ext uri="{FF2B5EF4-FFF2-40B4-BE49-F238E27FC236}">
                  <a16:creationId xmlns:a16="http://schemas.microsoft.com/office/drawing/2014/main" id="{821D4CD4-49A8-4CF2-9F90-E0D7C28A3C15}"/>
                </a:ext>
              </a:extLst>
            </p:cNvPr>
            <p:cNvSpPr txBox="1"/>
            <p:nvPr/>
          </p:nvSpPr>
          <p:spPr>
            <a:xfrm>
              <a:off x="669700" y="1803237"/>
              <a:ext cx="1648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Umsatz</a:t>
              </a:r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br>
                <a:rPr lang="de-DE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(Mio. €)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B818A10-616F-4381-94ED-AC4BA97D8047}"/>
              </a:ext>
            </a:extLst>
          </p:cNvPr>
          <p:cNvGrpSpPr/>
          <p:nvPr/>
        </p:nvGrpSpPr>
        <p:grpSpPr>
          <a:xfrm>
            <a:off x="649547" y="5305251"/>
            <a:ext cx="1651138" cy="1046187"/>
            <a:chOff x="667362" y="4852598"/>
            <a:chExt cx="1651138" cy="1046187"/>
          </a:xfrm>
        </p:grpSpPr>
        <p:pic>
          <p:nvPicPr>
            <p:cNvPr id="347" name="Grafik 346" descr="Zahnräder">
              <a:extLst>
                <a:ext uri="{FF2B5EF4-FFF2-40B4-BE49-F238E27FC236}">
                  <a16:creationId xmlns:a16="http://schemas.microsoft.com/office/drawing/2014/main" id="{8A4F41A6-F57A-41D4-8029-2561A1993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67362" y="4852598"/>
              <a:ext cx="522967" cy="522967"/>
            </a:xfrm>
            <a:prstGeom prst="rect">
              <a:avLst/>
            </a:prstGeom>
          </p:spPr>
        </p:pic>
        <p:sp>
          <p:nvSpPr>
            <p:cNvPr id="348" name="Textfeld 347">
              <a:extLst>
                <a:ext uri="{FF2B5EF4-FFF2-40B4-BE49-F238E27FC236}">
                  <a16:creationId xmlns:a16="http://schemas.microsoft.com/office/drawing/2014/main" id="{55E69E43-789B-469F-90CD-EAEC1CC5B6A9}"/>
                </a:ext>
              </a:extLst>
            </p:cNvPr>
            <p:cNvSpPr txBox="1"/>
            <p:nvPr/>
          </p:nvSpPr>
          <p:spPr>
            <a:xfrm>
              <a:off x="669700" y="5375565"/>
              <a:ext cx="164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Investitionen </a:t>
              </a:r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(Mio. €)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728FE388-D9F7-456B-AAE0-DA114B863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441816"/>
              </p:ext>
            </p:extLst>
          </p:nvPr>
        </p:nvGraphicFramePr>
        <p:xfrm>
          <a:off x="2233778" y="3146295"/>
          <a:ext cx="6811479" cy="176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90173F30-28FA-434C-90A1-5EFB207FB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006202"/>
              </p:ext>
            </p:extLst>
          </p:nvPr>
        </p:nvGraphicFramePr>
        <p:xfrm>
          <a:off x="2230920" y="4852598"/>
          <a:ext cx="6811479" cy="176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548819C-BCE8-4AC7-BAF2-D08A11FE8B84}"/>
              </a:ext>
            </a:extLst>
          </p:cNvPr>
          <p:cNvGrpSpPr/>
          <p:nvPr/>
        </p:nvGrpSpPr>
        <p:grpSpPr>
          <a:xfrm>
            <a:off x="2089138" y="1172092"/>
            <a:ext cx="7054862" cy="342315"/>
            <a:chOff x="2089138" y="1172092"/>
            <a:chExt cx="7054862" cy="342315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F4EFD16-FFB6-470C-9D28-4F694DF1E4FE}"/>
                </a:ext>
              </a:extLst>
            </p:cNvPr>
            <p:cNvSpPr txBox="1"/>
            <p:nvPr/>
          </p:nvSpPr>
          <p:spPr>
            <a:xfrm>
              <a:off x="2089138" y="1172092"/>
              <a:ext cx="11117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/>
                <a:t>10/11</a:t>
              </a: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5CD83B3-7354-49EC-B1DC-A3BF0F10C678}"/>
                </a:ext>
              </a:extLst>
            </p:cNvPr>
            <p:cNvGrpSpPr/>
            <p:nvPr/>
          </p:nvGrpSpPr>
          <p:grpSpPr>
            <a:xfrm>
              <a:off x="2666733" y="1175853"/>
              <a:ext cx="6477267" cy="338554"/>
              <a:chOff x="2663874" y="0"/>
              <a:chExt cx="6477267" cy="338554"/>
            </a:xfrm>
          </p:grpSpPr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789E9EEE-4105-4E49-A538-DDC59AFB5068}"/>
                  </a:ext>
                </a:extLst>
              </p:cNvPr>
              <p:cNvSpPr txBox="1"/>
              <p:nvPr/>
            </p:nvSpPr>
            <p:spPr>
              <a:xfrm>
                <a:off x="2663874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11/12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AAF075D-7998-49EA-933D-FACF82854FA6}"/>
                  </a:ext>
                </a:extLst>
              </p:cNvPr>
              <p:cNvSpPr txBox="1"/>
              <p:nvPr/>
            </p:nvSpPr>
            <p:spPr>
              <a:xfrm>
                <a:off x="3245694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12/13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F486B47E-BB76-4136-A118-0C74D6F89577}"/>
                  </a:ext>
                </a:extLst>
              </p:cNvPr>
              <p:cNvSpPr txBox="1"/>
              <p:nvPr/>
            </p:nvSpPr>
            <p:spPr>
              <a:xfrm>
                <a:off x="3840849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13/14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7CCE0B53-AAB4-440E-8B3E-BA9B4E517360}"/>
                  </a:ext>
                </a:extLst>
              </p:cNvPr>
              <p:cNvSpPr txBox="1"/>
              <p:nvPr/>
            </p:nvSpPr>
            <p:spPr>
              <a:xfrm>
                <a:off x="4429597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14/15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DD684951-D05F-4B3E-9911-FB77C9890F69}"/>
                  </a:ext>
                </a:extLst>
              </p:cNvPr>
              <p:cNvSpPr txBox="1"/>
              <p:nvPr/>
            </p:nvSpPr>
            <p:spPr>
              <a:xfrm>
                <a:off x="5024380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15/16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96897D5B-47FF-43A2-9A8C-7E5DE3231D46}"/>
                  </a:ext>
                </a:extLst>
              </p:cNvPr>
              <p:cNvSpPr txBox="1"/>
              <p:nvPr/>
            </p:nvSpPr>
            <p:spPr>
              <a:xfrm>
                <a:off x="5636659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16/17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EC491D6A-98B7-40B0-963A-A849A5A9267E}"/>
                  </a:ext>
                </a:extLst>
              </p:cNvPr>
              <p:cNvSpPr txBox="1"/>
              <p:nvPr/>
            </p:nvSpPr>
            <p:spPr>
              <a:xfrm>
                <a:off x="6236930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17/18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DC774D54-9CEF-4680-A948-82024D06779F}"/>
                  </a:ext>
                </a:extLst>
              </p:cNvPr>
              <p:cNvSpPr txBox="1"/>
              <p:nvPr/>
            </p:nvSpPr>
            <p:spPr>
              <a:xfrm>
                <a:off x="6804821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18/19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428A7135-C4F9-42BE-B155-20ADCEE19312}"/>
                  </a:ext>
                </a:extLst>
              </p:cNvPr>
              <p:cNvSpPr txBox="1"/>
              <p:nvPr/>
            </p:nvSpPr>
            <p:spPr>
              <a:xfrm>
                <a:off x="7402382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19/20</a:t>
                </a:r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B3F8D952-0279-4F34-AA52-AC89E49F339D}"/>
                  </a:ext>
                </a:extLst>
              </p:cNvPr>
              <p:cNvSpPr txBox="1"/>
              <p:nvPr/>
            </p:nvSpPr>
            <p:spPr>
              <a:xfrm>
                <a:off x="8029374" y="0"/>
                <a:ext cx="11117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/>
                  <a:t>20/21</a:t>
                </a:r>
              </a:p>
            </p:txBody>
          </p:sp>
        </p:grpSp>
      </p:grp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97DB11A-D088-4006-A561-63740D610A71}"/>
              </a:ext>
            </a:extLst>
          </p:cNvPr>
          <p:cNvCxnSpPr>
            <a:cxnSpLocks/>
          </p:cNvCxnSpPr>
          <p:nvPr/>
        </p:nvCxnSpPr>
        <p:spPr>
          <a:xfrm>
            <a:off x="649547" y="3366666"/>
            <a:ext cx="8233576" cy="1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455CD4AA-824F-4385-8167-614005955A8F}"/>
              </a:ext>
            </a:extLst>
          </p:cNvPr>
          <p:cNvCxnSpPr>
            <a:cxnSpLocks/>
          </p:cNvCxnSpPr>
          <p:nvPr/>
        </p:nvCxnSpPr>
        <p:spPr>
          <a:xfrm>
            <a:off x="649547" y="4852738"/>
            <a:ext cx="8233576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7BDAAE11-1DB3-4497-82E1-4BD4BAB3C15A}"/>
              </a:ext>
            </a:extLst>
          </p:cNvPr>
          <p:cNvSpPr txBox="1"/>
          <p:nvPr/>
        </p:nvSpPr>
        <p:spPr>
          <a:xfrm>
            <a:off x="582240" y="1172311"/>
            <a:ext cx="1841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Geschäftsjahre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948A7C3-AD4F-41BE-BDA5-97AFD58C6C31}"/>
              </a:ext>
            </a:extLst>
          </p:cNvPr>
          <p:cNvSpPr txBox="1"/>
          <p:nvPr/>
        </p:nvSpPr>
        <p:spPr>
          <a:xfrm>
            <a:off x="7205783" y="6496801"/>
            <a:ext cx="1836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Stand jeweils zum 30.06.</a:t>
            </a:r>
          </a:p>
        </p:txBody>
      </p:sp>
    </p:spTree>
    <p:extLst>
      <p:ext uri="{BB962C8B-B14F-4D97-AF65-F5344CB8AC3E}">
        <p14:creationId xmlns:p14="http://schemas.microsoft.com/office/powerpoint/2010/main" val="4092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F15CBFB-CF6E-46A0-90C8-EA76506EF4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66289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Grafik 18">
            <a:extLst>
              <a:ext uri="{FF2B5EF4-FFF2-40B4-BE49-F238E27FC236}">
                <a16:creationId xmlns:a16="http://schemas.microsoft.com/office/drawing/2014/main" id="{0A93997D-7132-4645-A4FB-6CA7DED19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561" y="2423416"/>
            <a:ext cx="6445720" cy="4087188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Regionale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Aufstellung</a:t>
            </a:r>
            <a:endParaRPr lang="en-US" sz="3200" b="1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3D2045-210A-4948-AFB9-FCB64B85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104D9-96E0-CC4D-B246-76A21913E7F1}" type="slidenum">
              <a:rPr lang="de-DE" smtClean="0"/>
              <a:t>6</a:t>
            </a:fld>
            <a:endParaRPr lang="de-DE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405893F2-C3CB-4559-94F3-D4BCD659C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2968" y="6323805"/>
            <a:ext cx="1809555" cy="2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defTabSz="457200" eaLnBrk="1" fontAlgn="auto" hangingPunct="1">
              <a:spcAft>
                <a:spcPts val="0"/>
              </a:spcAft>
              <a:buNone/>
              <a:defRPr/>
            </a:pPr>
            <a:r>
              <a: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</a:rPr>
              <a:t>Stand 30.06.2021</a:t>
            </a:r>
            <a:endParaRPr lang="de-DE" sz="900" dirty="0">
              <a:solidFill>
                <a:srgbClr val="323232"/>
              </a:solidFill>
              <a:latin typeface="Arial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900" b="0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Grafik 5" descr="Gruppieren">
            <a:extLst>
              <a:ext uri="{FF2B5EF4-FFF2-40B4-BE49-F238E27FC236}">
                <a16:creationId xmlns:a16="http://schemas.microsoft.com/office/drawing/2014/main" id="{4AF1F2FA-1483-426F-853A-304864AC25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0584" y="2421994"/>
            <a:ext cx="508587" cy="50858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6A2E87B-0830-4221-8E7A-005D08FD3D9D}"/>
              </a:ext>
            </a:extLst>
          </p:cNvPr>
          <p:cNvSpPr txBox="1"/>
          <p:nvPr/>
        </p:nvSpPr>
        <p:spPr>
          <a:xfrm>
            <a:off x="4489223" y="2205593"/>
            <a:ext cx="204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17 Gesellschaften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C1D67688-12F9-43C4-B187-4EE7B38805B5}"/>
              </a:ext>
            </a:extLst>
          </p:cNvPr>
          <p:cNvSpPr txBox="1"/>
          <p:nvPr/>
        </p:nvSpPr>
        <p:spPr>
          <a:xfrm>
            <a:off x="5022411" y="1872195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404 Mio. EUR</a:t>
            </a:r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id="{881B2452-5512-4EA7-8624-9441F9C059EF}"/>
              </a:ext>
            </a:extLst>
          </p:cNvPr>
          <p:cNvSpPr txBox="1"/>
          <p:nvPr/>
        </p:nvSpPr>
        <p:spPr>
          <a:xfrm>
            <a:off x="4824285" y="2504833"/>
            <a:ext cx="153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3.395 Mitarbeiter</a:t>
            </a:r>
          </a:p>
        </p:txBody>
      </p:sp>
      <p:pic>
        <p:nvPicPr>
          <p:cNvPr id="5" name="Grafik 4" descr="Marker">
            <a:extLst>
              <a:ext uri="{FF2B5EF4-FFF2-40B4-BE49-F238E27FC236}">
                <a16:creationId xmlns:a16="http://schemas.microsoft.com/office/drawing/2014/main" id="{4370FCCD-8941-4882-8009-F668F74F9B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46408" y="2937024"/>
            <a:ext cx="457200" cy="457200"/>
          </a:xfrm>
          <a:prstGeom prst="rect">
            <a:avLst/>
          </a:prstGeom>
        </p:spPr>
      </p:pic>
      <p:pic>
        <p:nvPicPr>
          <p:cNvPr id="156" name="Grafik 155" descr="Marker">
            <a:extLst>
              <a:ext uri="{FF2B5EF4-FFF2-40B4-BE49-F238E27FC236}">
                <a16:creationId xmlns:a16="http://schemas.microsoft.com/office/drawing/2014/main" id="{9DC6E4F0-CCB6-4379-8BF7-E2A11D66DB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8650" y="3078583"/>
            <a:ext cx="457200" cy="457200"/>
          </a:xfrm>
          <a:prstGeom prst="rect">
            <a:avLst/>
          </a:prstGeom>
        </p:spPr>
      </p:pic>
      <p:pic>
        <p:nvPicPr>
          <p:cNvPr id="157" name="Grafik 156" descr="Marker">
            <a:extLst>
              <a:ext uri="{FF2B5EF4-FFF2-40B4-BE49-F238E27FC236}">
                <a16:creationId xmlns:a16="http://schemas.microsoft.com/office/drawing/2014/main" id="{205A38AB-F3A5-47E0-AC04-3288A2FE1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16513" y="3161528"/>
            <a:ext cx="457200" cy="457200"/>
          </a:xfrm>
          <a:prstGeom prst="rect">
            <a:avLst/>
          </a:prstGeom>
        </p:spPr>
      </p:pic>
      <p:pic>
        <p:nvPicPr>
          <p:cNvPr id="158" name="Grafik 157" descr="Marker">
            <a:extLst>
              <a:ext uri="{FF2B5EF4-FFF2-40B4-BE49-F238E27FC236}">
                <a16:creationId xmlns:a16="http://schemas.microsoft.com/office/drawing/2014/main" id="{19B0A0A3-D845-4E5A-BBDE-4FE0179AA8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01721" y="3210642"/>
            <a:ext cx="457200" cy="457200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B31C48B-4759-466C-B7A2-E0C0DADE82C3}"/>
              </a:ext>
            </a:extLst>
          </p:cNvPr>
          <p:cNvCxnSpPr>
            <a:cxnSpLocks/>
          </p:cNvCxnSpPr>
          <p:nvPr/>
        </p:nvCxnSpPr>
        <p:spPr>
          <a:xfrm>
            <a:off x="4795793" y="1795326"/>
            <a:ext cx="215079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A7F9094-0775-4011-8C63-F1BBF547D3A4}"/>
              </a:ext>
            </a:extLst>
          </p:cNvPr>
          <p:cNvSpPr txBox="1"/>
          <p:nvPr/>
        </p:nvSpPr>
        <p:spPr>
          <a:xfrm>
            <a:off x="4721304" y="1420344"/>
            <a:ext cx="162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Deutschland</a:t>
            </a:r>
          </a:p>
        </p:txBody>
      </p:sp>
      <p:cxnSp>
        <p:nvCxnSpPr>
          <p:cNvPr id="159" name="Gerader Verbinder 158">
            <a:extLst>
              <a:ext uri="{FF2B5EF4-FFF2-40B4-BE49-F238E27FC236}">
                <a16:creationId xmlns:a16="http://schemas.microsoft.com/office/drawing/2014/main" id="{D5BC2B9E-E97F-4C69-8510-4E7527880938}"/>
              </a:ext>
            </a:extLst>
          </p:cNvPr>
          <p:cNvCxnSpPr>
            <a:cxnSpLocks/>
          </p:cNvCxnSpPr>
          <p:nvPr/>
        </p:nvCxnSpPr>
        <p:spPr>
          <a:xfrm flipV="1">
            <a:off x="6581690" y="4010623"/>
            <a:ext cx="2088223" cy="773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feld 159">
            <a:extLst>
              <a:ext uri="{FF2B5EF4-FFF2-40B4-BE49-F238E27FC236}">
                <a16:creationId xmlns:a16="http://schemas.microsoft.com/office/drawing/2014/main" id="{988C0397-537F-4240-9B7E-6430777882C9}"/>
              </a:ext>
            </a:extLst>
          </p:cNvPr>
          <p:cNvSpPr txBox="1"/>
          <p:nvPr/>
        </p:nvSpPr>
        <p:spPr>
          <a:xfrm>
            <a:off x="6533780" y="3674404"/>
            <a:ext cx="162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Asien</a:t>
            </a:r>
          </a:p>
        </p:txBody>
      </p:sp>
      <p:grpSp>
        <p:nvGrpSpPr>
          <p:cNvPr id="161" name="Gruppieren 160">
            <a:extLst>
              <a:ext uri="{FF2B5EF4-FFF2-40B4-BE49-F238E27FC236}">
                <a16:creationId xmlns:a16="http://schemas.microsoft.com/office/drawing/2014/main" id="{E247FC59-7175-46DD-A8A2-3C7FEB081B8B}"/>
              </a:ext>
            </a:extLst>
          </p:cNvPr>
          <p:cNvGrpSpPr/>
          <p:nvPr/>
        </p:nvGrpSpPr>
        <p:grpSpPr>
          <a:xfrm>
            <a:off x="8358978" y="4061122"/>
            <a:ext cx="362330" cy="720309"/>
            <a:chOff x="1032115" y="5765213"/>
            <a:chExt cx="362330" cy="720309"/>
          </a:xfrm>
        </p:grpSpPr>
        <p:pic>
          <p:nvPicPr>
            <p:cNvPr id="162" name="Grafik 161" descr="Münzen">
              <a:extLst>
                <a:ext uri="{FF2B5EF4-FFF2-40B4-BE49-F238E27FC236}">
                  <a16:creationId xmlns:a16="http://schemas.microsoft.com/office/drawing/2014/main" id="{5375CB62-CE74-443C-8580-C6F6A0A11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32115" y="5765213"/>
              <a:ext cx="362330" cy="362330"/>
            </a:xfrm>
            <a:prstGeom prst="rect">
              <a:avLst/>
            </a:prstGeom>
          </p:spPr>
        </p:pic>
        <p:pic>
          <p:nvPicPr>
            <p:cNvPr id="163" name="Grafik 162" descr="Fabrik">
              <a:extLst>
                <a:ext uri="{FF2B5EF4-FFF2-40B4-BE49-F238E27FC236}">
                  <a16:creationId xmlns:a16="http://schemas.microsoft.com/office/drawing/2014/main" id="{994EB0EF-25EB-4E4A-9727-FCA7879AE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32115" y="6123192"/>
              <a:ext cx="362330" cy="362330"/>
            </a:xfrm>
            <a:prstGeom prst="rect">
              <a:avLst/>
            </a:prstGeom>
          </p:spPr>
        </p:pic>
      </p:grpSp>
      <p:sp>
        <p:nvSpPr>
          <p:cNvPr id="164" name="Textfeld 163">
            <a:extLst>
              <a:ext uri="{FF2B5EF4-FFF2-40B4-BE49-F238E27FC236}">
                <a16:creationId xmlns:a16="http://schemas.microsoft.com/office/drawing/2014/main" id="{4B52AC02-B5BC-4E10-9AAB-6649F28F1577}"/>
              </a:ext>
            </a:extLst>
          </p:cNvPr>
          <p:cNvSpPr txBox="1"/>
          <p:nvPr/>
        </p:nvSpPr>
        <p:spPr>
          <a:xfrm>
            <a:off x="6381737" y="4479038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11 Gesellschaften</a:t>
            </a:r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id="{A35FAB18-3A23-4A98-BD58-D2C5CDD3E537}"/>
              </a:ext>
            </a:extLst>
          </p:cNvPr>
          <p:cNvSpPr txBox="1"/>
          <p:nvPr/>
        </p:nvSpPr>
        <p:spPr>
          <a:xfrm>
            <a:off x="6647413" y="4192508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146 Mio. EUR</a:t>
            </a:r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id="{88211F14-393C-4ABD-AF55-1E7855DBB3AF}"/>
              </a:ext>
            </a:extLst>
          </p:cNvPr>
          <p:cNvSpPr txBox="1"/>
          <p:nvPr/>
        </p:nvSpPr>
        <p:spPr>
          <a:xfrm>
            <a:off x="6631682" y="4846326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1.694 Mitarbeiter</a:t>
            </a:r>
          </a:p>
        </p:txBody>
      </p:sp>
      <p:cxnSp>
        <p:nvCxnSpPr>
          <p:cNvPr id="177" name="Gerader Verbinder 176">
            <a:extLst>
              <a:ext uri="{FF2B5EF4-FFF2-40B4-BE49-F238E27FC236}">
                <a16:creationId xmlns:a16="http://schemas.microsoft.com/office/drawing/2014/main" id="{BC95DBF2-3B98-4DE6-8425-B20DA6645C1A}"/>
              </a:ext>
            </a:extLst>
          </p:cNvPr>
          <p:cNvCxnSpPr>
            <a:cxnSpLocks/>
          </p:cNvCxnSpPr>
          <p:nvPr/>
        </p:nvCxnSpPr>
        <p:spPr>
          <a:xfrm>
            <a:off x="411690" y="2422144"/>
            <a:ext cx="2080120" cy="2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feld 177">
            <a:extLst>
              <a:ext uri="{FF2B5EF4-FFF2-40B4-BE49-F238E27FC236}">
                <a16:creationId xmlns:a16="http://schemas.microsoft.com/office/drawing/2014/main" id="{A076A019-230A-4B4C-A732-69026374A523}"/>
              </a:ext>
            </a:extLst>
          </p:cNvPr>
          <p:cNvSpPr txBox="1"/>
          <p:nvPr/>
        </p:nvSpPr>
        <p:spPr>
          <a:xfrm>
            <a:off x="377687" y="2081623"/>
            <a:ext cx="162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</a:t>
            </a:r>
          </a:p>
        </p:txBody>
      </p: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76F5BC0E-F509-417C-8865-C044EBA20779}"/>
              </a:ext>
            </a:extLst>
          </p:cNvPr>
          <p:cNvGrpSpPr/>
          <p:nvPr/>
        </p:nvGrpSpPr>
        <p:grpSpPr>
          <a:xfrm>
            <a:off x="486180" y="2470745"/>
            <a:ext cx="266127" cy="720309"/>
            <a:chOff x="1032115" y="5765213"/>
            <a:chExt cx="362330" cy="720309"/>
          </a:xfrm>
        </p:grpSpPr>
        <p:pic>
          <p:nvPicPr>
            <p:cNvPr id="184" name="Grafik 183" descr="Münzen">
              <a:extLst>
                <a:ext uri="{FF2B5EF4-FFF2-40B4-BE49-F238E27FC236}">
                  <a16:creationId xmlns:a16="http://schemas.microsoft.com/office/drawing/2014/main" id="{3B01223D-6540-42B4-84DE-B2CD254B5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32115" y="5765213"/>
              <a:ext cx="362330" cy="362330"/>
            </a:xfrm>
            <a:prstGeom prst="rect">
              <a:avLst/>
            </a:prstGeom>
          </p:spPr>
        </p:pic>
        <p:pic>
          <p:nvPicPr>
            <p:cNvPr id="185" name="Grafik 184" descr="Fabrik">
              <a:extLst>
                <a:ext uri="{FF2B5EF4-FFF2-40B4-BE49-F238E27FC236}">
                  <a16:creationId xmlns:a16="http://schemas.microsoft.com/office/drawing/2014/main" id="{740E23CA-343A-41F2-A162-F31AC5983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32115" y="6123192"/>
              <a:ext cx="362330" cy="362330"/>
            </a:xfrm>
            <a:prstGeom prst="rect">
              <a:avLst/>
            </a:prstGeom>
          </p:spPr>
        </p:pic>
      </p:grpSp>
      <p:pic>
        <p:nvPicPr>
          <p:cNvPr id="186" name="Grafik 185" descr="Gruppieren">
            <a:extLst>
              <a:ext uri="{FF2B5EF4-FFF2-40B4-BE49-F238E27FC236}">
                <a16:creationId xmlns:a16="http://schemas.microsoft.com/office/drawing/2014/main" id="{1EE45B17-B821-46F8-B434-E0CB5B7024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051" y="3173110"/>
            <a:ext cx="508587" cy="508587"/>
          </a:xfrm>
          <a:prstGeom prst="rect">
            <a:avLst/>
          </a:prstGeom>
        </p:spPr>
      </p:pic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205B80D9-2B1A-497C-80C2-F31CD6DD281D}"/>
              </a:ext>
            </a:extLst>
          </p:cNvPr>
          <p:cNvCxnSpPr>
            <a:cxnSpLocks/>
          </p:cNvCxnSpPr>
          <p:nvPr/>
        </p:nvCxnSpPr>
        <p:spPr>
          <a:xfrm>
            <a:off x="2873713" y="3873294"/>
            <a:ext cx="2067102" cy="14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feld 187">
            <a:extLst>
              <a:ext uri="{FF2B5EF4-FFF2-40B4-BE49-F238E27FC236}">
                <a16:creationId xmlns:a16="http://schemas.microsoft.com/office/drawing/2014/main" id="{64EADBB9-793C-48E2-BA32-EC0BA0E01F42}"/>
              </a:ext>
            </a:extLst>
          </p:cNvPr>
          <p:cNvSpPr txBox="1"/>
          <p:nvPr/>
        </p:nvSpPr>
        <p:spPr>
          <a:xfrm>
            <a:off x="2838061" y="3523368"/>
            <a:ext cx="162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Europa</a:t>
            </a:r>
          </a:p>
        </p:txBody>
      </p:sp>
      <p:grpSp>
        <p:nvGrpSpPr>
          <p:cNvPr id="189" name="Gruppieren 188">
            <a:extLst>
              <a:ext uri="{FF2B5EF4-FFF2-40B4-BE49-F238E27FC236}">
                <a16:creationId xmlns:a16="http://schemas.microsoft.com/office/drawing/2014/main" id="{51D25164-B298-4006-A87B-8A89A6DF90D6}"/>
              </a:ext>
            </a:extLst>
          </p:cNvPr>
          <p:cNvGrpSpPr/>
          <p:nvPr/>
        </p:nvGrpSpPr>
        <p:grpSpPr>
          <a:xfrm>
            <a:off x="2900505" y="3949283"/>
            <a:ext cx="266127" cy="720309"/>
            <a:chOff x="1032115" y="5765213"/>
            <a:chExt cx="362330" cy="720309"/>
          </a:xfrm>
        </p:grpSpPr>
        <p:pic>
          <p:nvPicPr>
            <p:cNvPr id="190" name="Grafik 189" descr="Münzen">
              <a:extLst>
                <a:ext uri="{FF2B5EF4-FFF2-40B4-BE49-F238E27FC236}">
                  <a16:creationId xmlns:a16="http://schemas.microsoft.com/office/drawing/2014/main" id="{E37E2694-C2E1-4FB7-87A4-ECC84F7C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32115" y="5765213"/>
              <a:ext cx="362330" cy="362330"/>
            </a:xfrm>
            <a:prstGeom prst="rect">
              <a:avLst/>
            </a:prstGeom>
          </p:spPr>
        </p:pic>
        <p:pic>
          <p:nvPicPr>
            <p:cNvPr id="191" name="Grafik 190" descr="Fabrik">
              <a:extLst>
                <a:ext uri="{FF2B5EF4-FFF2-40B4-BE49-F238E27FC236}">
                  <a16:creationId xmlns:a16="http://schemas.microsoft.com/office/drawing/2014/main" id="{109C93B1-FA9C-4992-9F32-B352386A1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32115" y="6123192"/>
              <a:ext cx="362330" cy="362330"/>
            </a:xfrm>
            <a:prstGeom prst="rect">
              <a:avLst/>
            </a:prstGeom>
          </p:spPr>
        </p:pic>
      </p:grpSp>
      <p:pic>
        <p:nvPicPr>
          <p:cNvPr id="192" name="Grafik 191" descr="Gruppieren">
            <a:extLst>
              <a:ext uri="{FF2B5EF4-FFF2-40B4-BE49-F238E27FC236}">
                <a16:creationId xmlns:a16="http://schemas.microsoft.com/office/drawing/2014/main" id="{66FDC3B9-F541-4BF5-8CA9-2E3081169A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4183" y="4607894"/>
            <a:ext cx="508587" cy="508587"/>
          </a:xfrm>
          <a:prstGeom prst="rect">
            <a:avLst/>
          </a:prstGeom>
        </p:spPr>
      </p:pic>
      <p:sp>
        <p:nvSpPr>
          <p:cNvPr id="193" name="Textfeld 192">
            <a:extLst>
              <a:ext uri="{FF2B5EF4-FFF2-40B4-BE49-F238E27FC236}">
                <a16:creationId xmlns:a16="http://schemas.microsoft.com/office/drawing/2014/main" id="{83047608-53E7-4DAE-AD45-232BF933072C}"/>
              </a:ext>
            </a:extLst>
          </p:cNvPr>
          <p:cNvSpPr txBox="1"/>
          <p:nvPr/>
        </p:nvSpPr>
        <p:spPr>
          <a:xfrm>
            <a:off x="3123051" y="4397257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11 Gesellschaften</a:t>
            </a:r>
          </a:p>
        </p:txBody>
      </p:sp>
      <p:sp>
        <p:nvSpPr>
          <p:cNvPr id="194" name="Textfeld 193">
            <a:extLst>
              <a:ext uri="{FF2B5EF4-FFF2-40B4-BE49-F238E27FC236}">
                <a16:creationId xmlns:a16="http://schemas.microsoft.com/office/drawing/2014/main" id="{2133169B-E0DF-4E94-B1C1-E795A31C48A8}"/>
              </a:ext>
            </a:extLst>
          </p:cNvPr>
          <p:cNvSpPr txBox="1"/>
          <p:nvPr/>
        </p:nvSpPr>
        <p:spPr>
          <a:xfrm>
            <a:off x="3385227" y="4009713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87 Mio. EUR</a:t>
            </a:r>
          </a:p>
        </p:txBody>
      </p:sp>
      <p:sp>
        <p:nvSpPr>
          <p:cNvPr id="195" name="Textfeld 194">
            <a:extLst>
              <a:ext uri="{FF2B5EF4-FFF2-40B4-BE49-F238E27FC236}">
                <a16:creationId xmlns:a16="http://schemas.microsoft.com/office/drawing/2014/main" id="{25B18227-FC21-4790-AC59-151AF3DD389E}"/>
              </a:ext>
            </a:extLst>
          </p:cNvPr>
          <p:cNvSpPr txBox="1"/>
          <p:nvPr/>
        </p:nvSpPr>
        <p:spPr>
          <a:xfrm>
            <a:off x="3385227" y="4719820"/>
            <a:ext cx="153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1.156 Mitarbeiter</a:t>
            </a:r>
          </a:p>
        </p:txBody>
      </p:sp>
      <p:sp>
        <p:nvSpPr>
          <p:cNvPr id="196" name="Textfeld 195">
            <a:extLst>
              <a:ext uri="{FF2B5EF4-FFF2-40B4-BE49-F238E27FC236}">
                <a16:creationId xmlns:a16="http://schemas.microsoft.com/office/drawing/2014/main" id="{3BB9DE0B-33EC-44A9-ACC5-5FDC68F34711}"/>
              </a:ext>
            </a:extLst>
          </p:cNvPr>
          <p:cNvSpPr txBox="1"/>
          <p:nvPr/>
        </p:nvSpPr>
        <p:spPr>
          <a:xfrm>
            <a:off x="627313" y="2927296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7 Gesellschaften</a:t>
            </a:r>
          </a:p>
        </p:txBody>
      </p:sp>
      <p:sp>
        <p:nvSpPr>
          <p:cNvPr id="197" name="Textfeld 196">
            <a:extLst>
              <a:ext uri="{FF2B5EF4-FFF2-40B4-BE49-F238E27FC236}">
                <a16:creationId xmlns:a16="http://schemas.microsoft.com/office/drawing/2014/main" id="{35B8132D-FD88-4926-83AD-42863751250E}"/>
              </a:ext>
            </a:extLst>
          </p:cNvPr>
          <p:cNvSpPr txBox="1"/>
          <p:nvPr/>
        </p:nvSpPr>
        <p:spPr>
          <a:xfrm>
            <a:off x="917051" y="2562382"/>
            <a:ext cx="209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97 Mio. EUR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EF617E2-99D2-42A5-A63D-D74210D7B25C}"/>
              </a:ext>
            </a:extLst>
          </p:cNvPr>
          <p:cNvSpPr txBox="1"/>
          <p:nvPr/>
        </p:nvSpPr>
        <p:spPr>
          <a:xfrm>
            <a:off x="909595" y="3321668"/>
            <a:ext cx="153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964 Mitarbeiter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FC9BAF1-AE7D-4BF0-900B-0E469F8DE15C}"/>
              </a:ext>
            </a:extLst>
          </p:cNvPr>
          <p:cNvSpPr/>
          <p:nvPr/>
        </p:nvSpPr>
        <p:spPr>
          <a:xfrm>
            <a:off x="4740820" y="1438657"/>
            <a:ext cx="2373252" cy="14473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99" name="Grafik 198" descr="Gruppieren">
            <a:extLst>
              <a:ext uri="{FF2B5EF4-FFF2-40B4-BE49-F238E27FC236}">
                <a16:creationId xmlns:a16="http://schemas.microsoft.com/office/drawing/2014/main" id="{EA6E4FAB-B8FA-4A4C-96C2-0011160C94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39347" y="4733328"/>
            <a:ext cx="508587" cy="508587"/>
          </a:xfrm>
          <a:prstGeom prst="rect">
            <a:avLst/>
          </a:prstGeom>
        </p:spPr>
      </p:pic>
      <p:sp>
        <p:nvSpPr>
          <p:cNvPr id="62" name="Rechteck 61">
            <a:extLst>
              <a:ext uri="{FF2B5EF4-FFF2-40B4-BE49-F238E27FC236}">
                <a16:creationId xmlns:a16="http://schemas.microsoft.com/office/drawing/2014/main" id="{A309A5C7-4579-44EA-A69F-77ADC1171B5A}"/>
              </a:ext>
            </a:extLst>
          </p:cNvPr>
          <p:cNvSpPr/>
          <p:nvPr/>
        </p:nvSpPr>
        <p:spPr>
          <a:xfrm>
            <a:off x="6533780" y="3659919"/>
            <a:ext cx="2404981" cy="15179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78BED46D-E7B9-47B3-9A5F-550C5D47F332}"/>
              </a:ext>
            </a:extLst>
          </p:cNvPr>
          <p:cNvSpPr/>
          <p:nvPr/>
        </p:nvSpPr>
        <p:spPr>
          <a:xfrm>
            <a:off x="2770679" y="3529945"/>
            <a:ext cx="2317134" cy="160477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F4F647-2C71-4330-AB28-9D71A5B521D7}"/>
              </a:ext>
            </a:extLst>
          </p:cNvPr>
          <p:cNvSpPr/>
          <p:nvPr/>
        </p:nvSpPr>
        <p:spPr>
          <a:xfrm>
            <a:off x="311771" y="2104353"/>
            <a:ext cx="2167729" cy="160565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6" name="Grafik 65" descr="Münzen">
            <a:extLst>
              <a:ext uri="{FF2B5EF4-FFF2-40B4-BE49-F238E27FC236}">
                <a16:creationId xmlns:a16="http://schemas.microsoft.com/office/drawing/2014/main" id="{3A5D16BF-3037-4EF2-9697-979611B838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66400" y="1853237"/>
            <a:ext cx="362330" cy="362330"/>
          </a:xfrm>
          <a:prstGeom prst="rect">
            <a:avLst/>
          </a:prstGeom>
        </p:spPr>
      </p:pic>
      <p:pic>
        <p:nvPicPr>
          <p:cNvPr id="67" name="Grafik 66" descr="Fabrik">
            <a:extLst>
              <a:ext uri="{FF2B5EF4-FFF2-40B4-BE49-F238E27FC236}">
                <a16:creationId xmlns:a16="http://schemas.microsoft.com/office/drawing/2014/main" id="{6D2309D4-F9FF-41A9-870C-33184D9B6A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76348" y="2149295"/>
            <a:ext cx="362330" cy="3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19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Produktfelder</a:t>
            </a:r>
            <a:endParaRPr kumimoji="0" lang="en-US" sz="26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1226591" y="1221169"/>
            <a:ext cx="6919882" cy="5287977"/>
            <a:chOff x="909637" y="1223436"/>
            <a:chExt cx="7331925" cy="6121927"/>
          </a:xfrm>
        </p:grpSpPr>
        <p:sp>
          <p:nvSpPr>
            <p:cNvPr id="8" name="Rechteck 7"/>
            <p:cNvSpPr/>
            <p:nvPr/>
          </p:nvSpPr>
          <p:spPr>
            <a:xfrm>
              <a:off x="2106000" y="6759323"/>
              <a:ext cx="1648800" cy="986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3754800" y="6759323"/>
              <a:ext cx="1648800" cy="986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5403600" y="6759323"/>
              <a:ext cx="1648800" cy="986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6837" y="1223436"/>
              <a:ext cx="7324725" cy="20193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637" y="3259864"/>
              <a:ext cx="7324725" cy="20193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124" y="5354638"/>
              <a:ext cx="7296150" cy="1990725"/>
            </a:xfrm>
            <a:prstGeom prst="rect">
              <a:avLst/>
            </a:prstGeom>
          </p:spPr>
        </p:pic>
      </p:grpSp>
      <p:sp>
        <p:nvSpPr>
          <p:cNvPr id="4" name="Textfeld 3"/>
          <p:cNvSpPr txBox="1"/>
          <p:nvPr/>
        </p:nvSpPr>
        <p:spPr>
          <a:xfrm>
            <a:off x="1575707" y="2536324"/>
            <a:ext cx="1681843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Bandfedern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738278" y="2534835"/>
            <a:ext cx="1681843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Drahtfedern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726378" y="2499202"/>
            <a:ext cx="2521693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8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Spezialdrähte &amp; medizinische</a:t>
            </a:r>
            <a:br>
              <a:rPr kumimoji="0" lang="de-DE" sz="128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28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Führungsdrähte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94852" y="4264565"/>
            <a:ext cx="2921735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Stanz- &amp; Feinschneidteile,</a:t>
            </a:r>
            <a:b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Mikrostanzteile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622322" y="4276022"/>
            <a:ext cx="2191060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Stanzbiegeteile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928610" y="4264564"/>
            <a:ext cx="2191060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Präzisionszerspante &amp; </a:t>
            </a:r>
            <a:b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laserbearbeitete Teile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585660" y="6111675"/>
            <a:ext cx="2191060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Textilmaschinenteile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321098" y="6092128"/>
            <a:ext cx="2191060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Kunststoffverbundteile &amp;</a:t>
            </a:r>
            <a:b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Multikontaktschleifer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859324" y="6111675"/>
            <a:ext cx="2191060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Wärmebehandlung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30.06.2021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B619368A-9850-434C-85FF-4EDE24AB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104D9-96E0-CC4D-B246-76A21913E7F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DAC164B-A427-4C0E-A1AC-0B31E97EDF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04"/>
          <a:stretch/>
        </p:blipFill>
        <p:spPr>
          <a:xfrm>
            <a:off x="5877057" y="4789603"/>
            <a:ext cx="2262621" cy="12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552824" y="6350001"/>
            <a:ext cx="2133600" cy="419878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 Seite </a:t>
            </a:r>
            <a:fld id="{3FC104D9-96E0-CC4D-B246-76A21913E7F1}" type="slidenum">
              <a:rPr lang="de-DE" smtClean="0">
                <a:solidFill>
                  <a:schemeClr val="tx1"/>
                </a:solidFill>
              </a:rPr>
              <a:t>8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Kunden portfolio </a:t>
            </a:r>
          </a:p>
          <a:p>
            <a:pPr algn="l"/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automotive</a:t>
            </a:r>
          </a:p>
        </p:txBody>
      </p:sp>
      <p:sp>
        <p:nvSpPr>
          <p:cNvPr id="12" name="Line 32"/>
          <p:cNvSpPr>
            <a:spLocks noChangeShapeType="1"/>
          </p:cNvSpPr>
          <p:nvPr/>
        </p:nvSpPr>
        <p:spPr bwMode="auto">
          <a:xfrm>
            <a:off x="4572000" y="1138238"/>
            <a:ext cx="0" cy="518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36" name="Group 81"/>
          <p:cNvGrpSpPr>
            <a:grpSpLocks/>
          </p:cNvGrpSpPr>
          <p:nvPr/>
        </p:nvGrpSpPr>
        <p:grpSpPr bwMode="auto">
          <a:xfrm>
            <a:off x="477498" y="1223417"/>
            <a:ext cx="3887788" cy="287337"/>
            <a:chOff x="308" y="845"/>
            <a:chExt cx="2449" cy="181"/>
          </a:xfrm>
        </p:grpSpPr>
        <p:pic>
          <p:nvPicPr>
            <p:cNvPr id="37" name="Picture 82" descr="Metall hell schmall  kle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" y="845"/>
              <a:ext cx="244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83"/>
            <p:cNvSpPr>
              <a:spLocks noChangeArrowheads="1"/>
            </p:cNvSpPr>
            <p:nvPr/>
          </p:nvSpPr>
          <p:spPr bwMode="auto">
            <a:xfrm>
              <a:off x="308" y="853"/>
              <a:ext cx="24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e-DE" altLang="de-DE" sz="1200" b="1" dirty="0">
                  <a:latin typeface="+mj-lt"/>
                  <a:cs typeface="Arial" charset="0"/>
                </a:rPr>
                <a:t>OEM Kunden</a:t>
              </a:r>
            </a:p>
          </p:txBody>
        </p:sp>
      </p:grpSp>
      <p:grpSp>
        <p:nvGrpSpPr>
          <p:cNvPr id="39" name="Group 84"/>
          <p:cNvGrpSpPr>
            <a:grpSpLocks/>
          </p:cNvGrpSpPr>
          <p:nvPr/>
        </p:nvGrpSpPr>
        <p:grpSpPr bwMode="auto">
          <a:xfrm>
            <a:off x="4831557" y="1223803"/>
            <a:ext cx="3887787" cy="287337"/>
            <a:chOff x="308" y="845"/>
            <a:chExt cx="2449" cy="181"/>
          </a:xfrm>
        </p:grpSpPr>
        <p:pic>
          <p:nvPicPr>
            <p:cNvPr id="40" name="Picture 85" descr="Metall hell schmall  kle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" y="845"/>
              <a:ext cx="244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86"/>
            <p:cNvSpPr>
              <a:spLocks noChangeArrowheads="1"/>
            </p:cNvSpPr>
            <p:nvPr/>
          </p:nvSpPr>
          <p:spPr bwMode="auto">
            <a:xfrm>
              <a:off x="308" y="853"/>
              <a:ext cx="24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e-DE" altLang="de-DE" sz="1200" b="1" dirty="0">
                  <a:latin typeface="+mj-lt"/>
                  <a:cs typeface="Arial" charset="0"/>
                </a:rPr>
                <a:t>TIER- Kunden</a:t>
              </a:r>
            </a:p>
          </p:txBody>
        </p:sp>
      </p:grpSp>
      <p:pic>
        <p:nvPicPr>
          <p:cNvPr id="44" name="Picture 4" descr="audi-logo">
            <a:extLst>
              <a:ext uri="{FF2B5EF4-FFF2-40B4-BE49-F238E27FC236}">
                <a16:creationId xmlns:a16="http://schemas.microsoft.com/office/drawing/2014/main" id="{142488F3-82C3-4B5A-81FE-C03C5A0C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7" y="1961191"/>
            <a:ext cx="813471" cy="4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daimler-logo">
            <a:extLst>
              <a:ext uri="{FF2B5EF4-FFF2-40B4-BE49-F238E27FC236}">
                <a16:creationId xmlns:a16="http://schemas.microsoft.com/office/drawing/2014/main" id="{85A16658-58B8-44DE-975A-1AE46D2E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5650" r="4964" b="43433"/>
          <a:stretch>
            <a:fillRect/>
          </a:stretch>
        </p:blipFill>
        <p:spPr bwMode="auto">
          <a:xfrm>
            <a:off x="3224988" y="2032880"/>
            <a:ext cx="949721" cy="23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 descr="Volkswagen-logo">
            <a:extLst>
              <a:ext uri="{FF2B5EF4-FFF2-40B4-BE49-F238E27FC236}">
                <a16:creationId xmlns:a16="http://schemas.microsoft.com/office/drawing/2014/main" id="{3F96F5F7-1FBF-4ECB-9BC8-590F5C76E0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2" y="3192524"/>
            <a:ext cx="818121" cy="75548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http://www.auto-im-web.de/assets/images/bmw-logo_klein.JPG">
            <a:extLst>
              <a:ext uri="{FF2B5EF4-FFF2-40B4-BE49-F238E27FC236}">
                <a16:creationId xmlns:a16="http://schemas.microsoft.com/office/drawing/2014/main" id="{70A2DC1B-842E-4F61-83FD-EBC22D83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05" y="1912052"/>
            <a:ext cx="608895" cy="60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CC01AEF8-A133-4B26-BFBC-4F53D0C915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74" y="3257208"/>
            <a:ext cx="649905" cy="646331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8755A8CF-581D-47EF-8324-BC81D3C0B9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34" y="3347822"/>
            <a:ext cx="1235132" cy="465104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E260785C-D873-4411-BB63-A901D7637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29" y="3712523"/>
            <a:ext cx="486003" cy="394520"/>
          </a:xfrm>
          <a:prstGeom prst="rect">
            <a:avLst/>
          </a:prstGeom>
        </p:spPr>
      </p:pic>
      <p:pic>
        <p:nvPicPr>
          <p:cNvPr id="70" name="Picture 10" descr="69754-logo-robert-bosch-hausgeraete-gmbh">
            <a:extLst>
              <a:ext uri="{FF2B5EF4-FFF2-40B4-BE49-F238E27FC236}">
                <a16:creationId xmlns:a16="http://schemas.microsoft.com/office/drawing/2014/main" id="{554D6D56-A0BC-453E-B9F4-31B5609A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76" y="1665101"/>
            <a:ext cx="1018673" cy="3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3" descr="Honeywell%20Logo">
            <a:extLst>
              <a:ext uri="{FF2B5EF4-FFF2-40B4-BE49-F238E27FC236}">
                <a16:creationId xmlns:a16="http://schemas.microsoft.com/office/drawing/2014/main" id="{F10B2753-8622-4360-B50E-8CE177080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00" y="3037733"/>
            <a:ext cx="100806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7" descr="Preh_RGB">
            <a:extLst>
              <a:ext uri="{FF2B5EF4-FFF2-40B4-BE49-F238E27FC236}">
                <a16:creationId xmlns:a16="http://schemas.microsoft.com/office/drawing/2014/main" id="{6AAE5F1C-E397-4E30-8891-A2A4C987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018" y="3812926"/>
            <a:ext cx="788913" cy="2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8" descr="SUSPA_Gruppe">
            <a:extLst>
              <a:ext uri="{FF2B5EF4-FFF2-40B4-BE49-F238E27FC236}">
                <a16:creationId xmlns:a16="http://schemas.microsoft.com/office/drawing/2014/main" id="{6256FA68-2848-417B-B0D2-C881C5B17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81" y="4448935"/>
            <a:ext cx="643724" cy="42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" descr="valeo">
            <a:extLst>
              <a:ext uri="{FF2B5EF4-FFF2-40B4-BE49-F238E27FC236}">
                <a16:creationId xmlns:a16="http://schemas.microsoft.com/office/drawing/2014/main" id="{2A01C436-7238-4018-8FB9-45094C17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53" y="5135176"/>
            <a:ext cx="777096" cy="37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2" descr="wabco_logo">
            <a:extLst>
              <a:ext uri="{FF2B5EF4-FFF2-40B4-BE49-F238E27FC236}">
                <a16:creationId xmlns:a16="http://schemas.microsoft.com/office/drawing/2014/main" id="{C24F66D5-C6A3-4E49-87D5-1AAE4ECA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33917"/>
          <a:stretch>
            <a:fillRect/>
          </a:stretch>
        </p:blipFill>
        <p:spPr bwMode="auto">
          <a:xfrm>
            <a:off x="6400299" y="5956091"/>
            <a:ext cx="10175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F29EDF03-D52B-447F-AFCF-8F2DA0554AF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3" b="29154"/>
          <a:stretch/>
        </p:blipFill>
        <p:spPr>
          <a:xfrm>
            <a:off x="7694101" y="3017252"/>
            <a:ext cx="1052359" cy="296657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A3DD4D3A-90E9-4CBD-8D20-4037B17B9A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38" y="2285390"/>
            <a:ext cx="770744" cy="267202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D05CA13B-7D03-4758-A0EF-0F08FABC49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57" y="3761238"/>
            <a:ext cx="1146017" cy="418974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8E97130F-2220-4F8D-90C0-6A35CABABB5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17" y="4619919"/>
            <a:ext cx="1201316" cy="158173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FA740E3D-8CEC-4A10-8300-3C9ECB660EB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32" y="4457266"/>
            <a:ext cx="1134700" cy="330954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7E2AD5F0-FAC6-4A83-B3D4-60AFF5826EF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8" y="5202937"/>
            <a:ext cx="1061022" cy="223945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52143EB7-A84D-4C9A-AC8B-AAF8318D096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4" y="5950869"/>
            <a:ext cx="1076297" cy="273307"/>
          </a:xfrm>
          <a:prstGeom prst="rect">
            <a:avLst/>
          </a:prstGeom>
        </p:spPr>
      </p:pic>
      <p:pic>
        <p:nvPicPr>
          <p:cNvPr id="89" name="Picture 2" descr="image002">
            <a:extLst>
              <a:ext uri="{FF2B5EF4-FFF2-40B4-BE49-F238E27FC236}">
                <a16:creationId xmlns:a16="http://schemas.microsoft.com/office/drawing/2014/main" id="{26428CCE-17A4-49A8-8BAE-94109DB2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27" y="1637963"/>
            <a:ext cx="1510183" cy="32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89524653-D3CE-4771-9777-9DBFAECA027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94" y="2871872"/>
            <a:ext cx="694916" cy="561976"/>
          </a:xfrm>
          <a:prstGeom prst="rect">
            <a:avLst/>
          </a:prstGeom>
        </p:spPr>
      </p:pic>
      <p:pic>
        <p:nvPicPr>
          <p:cNvPr id="91" name="Picture 9" descr="1000px-Autoliv-Logo_svg">
            <a:extLst>
              <a:ext uri="{FF2B5EF4-FFF2-40B4-BE49-F238E27FC236}">
                <a16:creationId xmlns:a16="http://schemas.microsoft.com/office/drawing/2014/main" id="{DB92E393-F6A6-469E-8D0A-7B29B3AA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75" y="2160566"/>
            <a:ext cx="4746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71BEB72-6B97-4FB9-AF6F-2E49B3E3AEA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19840" y="1711901"/>
            <a:ext cx="1237232" cy="13708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55B80A6-9467-4558-91BB-65E00613B56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38760" y="5771264"/>
            <a:ext cx="1013670" cy="490616"/>
          </a:xfrm>
          <a:prstGeom prst="rect">
            <a:avLst/>
          </a:prstGeom>
        </p:spPr>
      </p:pic>
      <p:pic>
        <p:nvPicPr>
          <p:cNvPr id="47" name="Grafik 1" descr="image005">
            <a:extLst>
              <a:ext uri="{FF2B5EF4-FFF2-40B4-BE49-F238E27FC236}">
                <a16:creationId xmlns:a16="http://schemas.microsoft.com/office/drawing/2014/main" id="{E38FD977-CC2B-4100-BE01-E1FF6151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27" y="2287341"/>
            <a:ext cx="1596590" cy="24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Vitesco Technologies Brand Portal">
            <a:extLst>
              <a:ext uri="{FF2B5EF4-FFF2-40B4-BE49-F238E27FC236}">
                <a16:creationId xmlns:a16="http://schemas.microsoft.com/office/drawing/2014/main" id="{C074E17B-2E36-429C-971C-4A25B1E0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13" y="5112139"/>
            <a:ext cx="1008062" cy="5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-16472"/>
            <a:ext cx="9144000" cy="1062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457200" y="6350000"/>
            <a:ext cx="769390" cy="41987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</a:defRPr>
            </a:lvl1pPr>
          </a:lstStyle>
          <a:p>
            <a:pPr algn="l"/>
            <a:r>
              <a:rPr lang="de-DE">
                <a:solidFill>
                  <a:schemeClr val="tx1"/>
                </a:solidFill>
              </a:rPr>
              <a:t>30.06.2021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552824" y="6350001"/>
            <a:ext cx="2133600" cy="419878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 Seite </a:t>
            </a:r>
            <a:fld id="{3FC104D9-96E0-CC4D-B246-76A21913E7F1}" type="slidenum">
              <a:rPr lang="de-DE" smtClean="0">
                <a:solidFill>
                  <a:schemeClr val="tx1"/>
                </a:solidFill>
              </a:rPr>
              <a:t>9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14" y="252701"/>
            <a:ext cx="1842910" cy="559146"/>
          </a:xfrm>
          <a:prstGeom prst="rect">
            <a:avLst/>
          </a:prstGeom>
        </p:spPr>
      </p:pic>
      <p:sp>
        <p:nvSpPr>
          <p:cNvPr id="34" name="Title Placeholder 1"/>
          <p:cNvSpPr txBox="1">
            <a:spLocks/>
          </p:cNvSpPr>
          <p:nvPr/>
        </p:nvSpPr>
        <p:spPr>
          <a:xfrm>
            <a:off x="457200" y="0"/>
            <a:ext cx="6330244" cy="1062024"/>
          </a:xfrm>
          <a:prstGeom prst="rect">
            <a:avLst/>
          </a:prstGeom>
        </p:spPr>
        <p:txBody>
          <a:bodyPr vert="horz" lIns="91440" tIns="180000" rIns="91440" bIns="18000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all" dirty="0" err="1">
                <a:solidFill>
                  <a:schemeClr val="bg1"/>
                </a:solidFill>
                <a:latin typeface="Arial"/>
                <a:cs typeface="Arial"/>
              </a:rPr>
              <a:t>Kunden</a:t>
            </a: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 portfolio</a:t>
            </a:r>
            <a:b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200" b="1" cap="all" dirty="0">
                <a:solidFill>
                  <a:schemeClr val="bg1"/>
                </a:solidFill>
                <a:latin typeface="Arial"/>
                <a:cs typeface="Arial"/>
              </a:rPr>
              <a:t>non-automotive</a:t>
            </a:r>
          </a:p>
        </p:txBody>
      </p:sp>
      <p:pic>
        <p:nvPicPr>
          <p:cNvPr id="41" name="Picture 4" descr="Stanley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86" y="5422151"/>
            <a:ext cx="12271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e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/>
          <a:stretch/>
        </p:blipFill>
        <p:spPr bwMode="auto">
          <a:xfrm>
            <a:off x="447192" y="2808971"/>
            <a:ext cx="1028700" cy="63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 descr="Lonati scrit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2865107"/>
            <a:ext cx="11747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 descr="6807_stihl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48" y="5372199"/>
            <a:ext cx="13731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0" descr="dyson-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34" y="1702849"/>
            <a:ext cx="11525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 descr="ath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9" y="1492264"/>
            <a:ext cx="55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2" descr="Mie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84" y="4198914"/>
            <a:ext cx="12684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logo_pilotell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56" y="4090798"/>
            <a:ext cx="11525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Terro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79" y="5308872"/>
            <a:ext cx="9350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6" descr="638px-Karl-Mayer-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03" y="2639661"/>
            <a:ext cx="11271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7" descr="mayerci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5" b="21001"/>
          <a:stretch>
            <a:fillRect/>
          </a:stretch>
        </p:blipFill>
        <p:spPr bwMode="auto">
          <a:xfrm>
            <a:off x="481862" y="4078303"/>
            <a:ext cx="16557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8" descr="husqvarna_logo0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32" y="2913224"/>
            <a:ext cx="151288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9" descr="744px-Phoenix_Contact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51" y="4159443"/>
            <a:ext cx="14414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0" descr="belimo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46" y="1631925"/>
            <a:ext cx="9636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1" descr="logo_blum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85" y="1495586"/>
            <a:ext cx="10795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3" descr="SCHOTT_Solar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/>
          <a:stretch/>
        </p:blipFill>
        <p:spPr bwMode="auto">
          <a:xfrm>
            <a:off x="1696658" y="5342620"/>
            <a:ext cx="1295400" cy="61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4" descr="Braun Melzunge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97" y="1631412"/>
            <a:ext cx="15843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5" descr="69754-logo-robert-bosch-hausgeraete-gmbh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97" y="1656812"/>
            <a:ext cx="13684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23"/>
          <a:srcRect r="1502"/>
          <a:stretch/>
        </p:blipFill>
        <p:spPr>
          <a:xfrm>
            <a:off x="7072878" y="4104643"/>
            <a:ext cx="1613922" cy="428685"/>
          </a:xfrm>
          <a:prstGeom prst="rect">
            <a:avLst/>
          </a:prstGeom>
        </p:spPr>
      </p:pic>
      <p:pic>
        <p:nvPicPr>
          <p:cNvPr id="61" name="Picture 21" descr="HPT_Logo_300dpi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19304" r="30559" b="65337"/>
          <a:stretch>
            <a:fillRect/>
          </a:stretch>
        </p:blipFill>
        <p:spPr bwMode="auto">
          <a:xfrm>
            <a:off x="1580393" y="2851407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55" y="2938205"/>
            <a:ext cx="1461814" cy="40302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C5D72F7-ABEA-4948-989D-45A8CCA049A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6484" t="16704" r="6458" b="16968"/>
          <a:stretch/>
        </p:blipFill>
        <p:spPr>
          <a:xfrm>
            <a:off x="6412381" y="3162293"/>
            <a:ext cx="630567" cy="4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086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Design">
  <a:themeElements>
    <a:clrScheme name="KERN-LIEBERS">
      <a:dk1>
        <a:srgbClr val="323232"/>
      </a:dk1>
      <a:lt1>
        <a:sysClr val="window" lastClr="FFFFFF"/>
      </a:lt1>
      <a:dk2>
        <a:srgbClr val="434343"/>
      </a:dk2>
      <a:lt2>
        <a:srgbClr val="808080"/>
      </a:lt2>
      <a:accent1>
        <a:srgbClr val="1786DA"/>
      </a:accent1>
      <a:accent2>
        <a:srgbClr val="0953A5"/>
      </a:accent2>
      <a:accent3>
        <a:srgbClr val="319E28"/>
      </a:accent3>
      <a:accent4>
        <a:srgbClr val="0B5A40"/>
      </a:accent4>
      <a:accent5>
        <a:srgbClr val="E44B14"/>
      </a:accent5>
      <a:accent6>
        <a:srgbClr val="E44B14"/>
      </a:accent6>
      <a:hlink>
        <a:srgbClr val="FFFFFF"/>
      </a:hlink>
      <a:folHlink>
        <a:srgbClr val="FFFFFF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KERN-LIEBERS">
      <a:dk1>
        <a:srgbClr val="323232"/>
      </a:dk1>
      <a:lt1>
        <a:sysClr val="window" lastClr="FFFFFF"/>
      </a:lt1>
      <a:dk2>
        <a:srgbClr val="434343"/>
      </a:dk2>
      <a:lt2>
        <a:srgbClr val="808080"/>
      </a:lt2>
      <a:accent1>
        <a:srgbClr val="1786DA"/>
      </a:accent1>
      <a:accent2>
        <a:srgbClr val="0953A5"/>
      </a:accent2>
      <a:accent3>
        <a:srgbClr val="319E28"/>
      </a:accent3>
      <a:accent4>
        <a:srgbClr val="0B5A40"/>
      </a:accent4>
      <a:accent5>
        <a:srgbClr val="E44B14"/>
      </a:accent5>
      <a:accent6>
        <a:srgbClr val="E44B14"/>
      </a:accent6>
      <a:hlink>
        <a:srgbClr val="FFFFFF"/>
      </a:hlink>
      <a:folHlink>
        <a:srgbClr val="FFFFFF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63E4578B63404987A06A3CE27BC82F" ma:contentTypeVersion="9" ma:contentTypeDescription="Ein neues Dokument erstellen." ma:contentTypeScope="" ma:versionID="b6fb7b00e035ad212027d3ff57acc24e">
  <xsd:schema xmlns:xsd="http://www.w3.org/2001/XMLSchema" xmlns:xs="http://www.w3.org/2001/XMLSchema" xmlns:p="http://schemas.microsoft.com/office/2006/metadata/properties" xmlns:ns2="91007571-5676-4a37-a9fe-d2e5785ae414" targetNamespace="http://schemas.microsoft.com/office/2006/metadata/properties" ma:root="true" ma:fieldsID="45a10b261154f7f78964e2d34735659d" ns2:_="">
    <xsd:import namespace="91007571-5676-4a37-a9fe-d2e5785ae4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07571-5676-4a37-a9fe-d2e5785ae4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08FA98-DD3F-4944-A353-81F5313E3681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395779c-461e-4d26-bd44-67d63ad6acd9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5E3EE2-0877-48F8-9368-C7835617426C}"/>
</file>

<file path=customXml/itemProps3.xml><?xml version="1.0" encoding="utf-8"?>
<ds:datastoreItem xmlns:ds="http://schemas.openxmlformats.org/officeDocument/2006/customXml" ds:itemID="{948C6D15-AAB1-4A06-A910-C51F61FB3C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Office PowerPoint</Application>
  <PresentationFormat>Bildschirmpräsentation (4:3)</PresentationFormat>
  <Paragraphs>327</Paragraphs>
  <Slides>25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Wingdings</vt:lpstr>
      <vt:lpstr>Office-Design</vt:lpstr>
      <vt:lpstr>1_Office-Design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Woelke</dc:creator>
  <cp:lastModifiedBy>Kaiser, Petra</cp:lastModifiedBy>
  <cp:revision>431</cp:revision>
  <cp:lastPrinted>2021-08-31T08:42:15Z</cp:lastPrinted>
  <dcterms:created xsi:type="dcterms:W3CDTF">2015-07-31T10:10:50Z</dcterms:created>
  <dcterms:modified xsi:type="dcterms:W3CDTF">2021-09-09T06:25:16Z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0x0101008063E4578B63404987A06A3CE27BC82F</vt:lpwstr>
  </property>
  <property fmtid="{D5CDD505-2E9C-101B-9397-08002B2CF9AE}" pid="3" name="KLfunction">
    <vt:lpwstr/>
  </property>
  <property fmtid="{D5CDD505-2E9C-101B-9397-08002B2CF9AE}" pid="4" name="KLbusinessUnit">
    <vt:lpwstr>2;#GBZ|1f04b8c2-f29e-436c-8dd4-eea68dca8b56</vt:lpwstr>
  </property>
  <property fmtid="{D5CDD505-2E9C-101B-9397-08002B2CF9AE}" pid="5" name="KLlegalEntity">
    <vt:lpwstr>1;#KL|59201180-816b-467c-af7b-e603a48c9de1</vt:lpwstr>
  </property>
</Properties>
</file>